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A8"/>
    <a:srgbClr val="FFFF99"/>
    <a:srgbClr val="FFC1FF"/>
    <a:srgbClr val="FF00FF"/>
    <a:srgbClr val="FFEFBD"/>
    <a:srgbClr val="CACAFE"/>
    <a:srgbClr val="9494FE"/>
    <a:srgbClr val="DDF6FF"/>
    <a:srgbClr val="C1EF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6257" autoAdjust="0"/>
  </p:normalViewPr>
  <p:slideViewPr>
    <p:cSldViewPr snapToGrid="0">
      <p:cViewPr>
        <p:scale>
          <a:sx n="136" d="100"/>
          <a:sy n="136" d="100"/>
        </p:scale>
        <p:origin x="1278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lock Arc 307">
            <a:extLst>
              <a:ext uri="{FF2B5EF4-FFF2-40B4-BE49-F238E27FC236}">
                <a16:creationId xmlns:a16="http://schemas.microsoft.com/office/drawing/2014/main" id="{6DDFE77E-5213-5B4C-9AA5-09594E561020}"/>
              </a:ext>
            </a:extLst>
          </p:cNvPr>
          <p:cNvSpPr/>
          <p:nvPr/>
        </p:nvSpPr>
        <p:spPr>
          <a:xfrm rot="16200000" flipV="1">
            <a:off x="6788821" y="11498515"/>
            <a:ext cx="1914852" cy="1953269"/>
          </a:xfrm>
          <a:prstGeom prst="blockArc">
            <a:avLst>
              <a:gd name="adj1" fmla="val 10726998"/>
              <a:gd name="adj2" fmla="val 196260"/>
              <a:gd name="adj3" fmla="val 155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7" name="Block Arc 306">
            <a:extLst>
              <a:ext uri="{FF2B5EF4-FFF2-40B4-BE49-F238E27FC236}">
                <a16:creationId xmlns:a16="http://schemas.microsoft.com/office/drawing/2014/main" id="{B2600DD9-A0F2-5845-9B14-BEBA3529AB47}"/>
              </a:ext>
            </a:extLst>
          </p:cNvPr>
          <p:cNvSpPr/>
          <p:nvPr/>
        </p:nvSpPr>
        <p:spPr>
          <a:xfrm rot="16200000" flipV="1">
            <a:off x="6393397" y="11237371"/>
            <a:ext cx="2844580" cy="2677737"/>
          </a:xfrm>
          <a:prstGeom prst="blockArc">
            <a:avLst>
              <a:gd name="adj1" fmla="val 10726998"/>
              <a:gd name="adj2" fmla="val 176877"/>
              <a:gd name="adj3" fmla="val 116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Rectangle 140">
            <a:extLst>
              <a:ext uri="{FF2B5EF4-FFF2-40B4-BE49-F238E27FC236}">
                <a16:creationId xmlns:a16="http://schemas.microsoft.com/office/drawing/2014/main" id="{11C6EF0B-38E7-CF41-B797-60E81A86C302}"/>
              </a:ext>
            </a:extLst>
          </p:cNvPr>
          <p:cNvSpPr/>
          <p:nvPr/>
        </p:nvSpPr>
        <p:spPr>
          <a:xfrm>
            <a:off x="2167734" y="11508290"/>
            <a:ext cx="5669432" cy="279911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Diversity week</a:t>
            </a:r>
          </a:p>
        </p:txBody>
      </p:sp>
      <p:sp>
        <p:nvSpPr>
          <p:cNvPr id="302" name="Rectangle 140">
            <a:extLst>
              <a:ext uri="{FF2B5EF4-FFF2-40B4-BE49-F238E27FC236}">
                <a16:creationId xmlns:a16="http://schemas.microsoft.com/office/drawing/2014/main" id="{28F8AC16-29BC-D148-A2A1-6F39BA5C0245}"/>
              </a:ext>
            </a:extLst>
          </p:cNvPr>
          <p:cNvSpPr/>
          <p:nvPr/>
        </p:nvSpPr>
        <p:spPr>
          <a:xfrm>
            <a:off x="2320332" y="11157852"/>
            <a:ext cx="5533410" cy="30447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 Respect</a:t>
            </a:r>
          </a:p>
        </p:txBody>
      </p:sp>
      <p:sp>
        <p:nvSpPr>
          <p:cNvPr id="413" name="Block Arc 412">
            <a:extLst>
              <a:ext uri="{FF2B5EF4-FFF2-40B4-BE49-F238E27FC236}">
                <a16:creationId xmlns:a16="http://schemas.microsoft.com/office/drawing/2014/main" id="{28E2560D-07F8-4EC5-9FCB-246B48C988C4}"/>
              </a:ext>
            </a:extLst>
          </p:cNvPr>
          <p:cNvSpPr/>
          <p:nvPr/>
        </p:nvSpPr>
        <p:spPr>
          <a:xfrm rot="16200000" flipH="1">
            <a:off x="1140231" y="5074857"/>
            <a:ext cx="1998442" cy="2065960"/>
          </a:xfrm>
          <a:prstGeom prst="blockArc">
            <a:avLst>
              <a:gd name="adj1" fmla="val 10085545"/>
              <a:gd name="adj2" fmla="val 95122"/>
              <a:gd name="adj3" fmla="val 1496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2" name="Block Arc 411">
            <a:extLst>
              <a:ext uri="{FF2B5EF4-FFF2-40B4-BE49-F238E27FC236}">
                <a16:creationId xmlns:a16="http://schemas.microsoft.com/office/drawing/2014/main" id="{EEB151E2-DFB7-4169-BD18-778145F8A1AA}"/>
              </a:ext>
            </a:extLst>
          </p:cNvPr>
          <p:cNvSpPr/>
          <p:nvPr/>
        </p:nvSpPr>
        <p:spPr>
          <a:xfrm rot="5400000" flipH="1">
            <a:off x="7084800" y="7426817"/>
            <a:ext cx="1733336" cy="1625619"/>
          </a:xfrm>
          <a:prstGeom prst="blockArc">
            <a:avLst>
              <a:gd name="adj1" fmla="val 10085545"/>
              <a:gd name="adj2" fmla="val 178010"/>
              <a:gd name="adj3" fmla="val 1807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7" name="Rectangle 140">
            <a:extLst>
              <a:ext uri="{FF2B5EF4-FFF2-40B4-BE49-F238E27FC236}">
                <a16:creationId xmlns:a16="http://schemas.microsoft.com/office/drawing/2014/main" id="{595358ED-B503-4485-919E-7035EF8BC565}"/>
              </a:ext>
            </a:extLst>
          </p:cNvPr>
          <p:cNvSpPr/>
          <p:nvPr/>
        </p:nvSpPr>
        <p:spPr>
          <a:xfrm>
            <a:off x="2274892" y="9499626"/>
            <a:ext cx="5775662" cy="30447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Values</a:t>
            </a:r>
          </a:p>
        </p:txBody>
      </p:sp>
      <p:sp>
        <p:nvSpPr>
          <p:cNvPr id="408" name="Block Arc 407">
            <a:extLst>
              <a:ext uri="{FF2B5EF4-FFF2-40B4-BE49-F238E27FC236}">
                <a16:creationId xmlns:a16="http://schemas.microsoft.com/office/drawing/2014/main" id="{07748861-F004-4C93-9C5D-6C0CC22F5976}"/>
              </a:ext>
            </a:extLst>
          </p:cNvPr>
          <p:cNvSpPr/>
          <p:nvPr/>
        </p:nvSpPr>
        <p:spPr>
          <a:xfrm rot="16200000">
            <a:off x="1317064" y="9417019"/>
            <a:ext cx="1914852" cy="2072685"/>
          </a:xfrm>
          <a:prstGeom prst="blockArc">
            <a:avLst>
              <a:gd name="adj1" fmla="val 10726998"/>
              <a:gd name="adj2" fmla="val 196260"/>
              <a:gd name="adj3" fmla="val 1551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13616" y="13549263"/>
            <a:ext cx="2763996" cy="2374941"/>
          </a:xfrm>
          <a:prstGeom prst="blockArc">
            <a:avLst>
              <a:gd name="adj1" fmla="val 10794188"/>
              <a:gd name="adj2" fmla="val 385187"/>
              <a:gd name="adj3" fmla="val 2642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81760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462800" y="9116501"/>
            <a:ext cx="2844580" cy="2574681"/>
          </a:xfrm>
          <a:prstGeom prst="blockArc">
            <a:avLst>
              <a:gd name="adj1" fmla="val 10726998"/>
              <a:gd name="adj2" fmla="val 176877"/>
              <a:gd name="adj3" fmla="val 1161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98869" y="6989843"/>
            <a:ext cx="2937445" cy="2574682"/>
          </a:xfrm>
          <a:prstGeom prst="blockArc">
            <a:avLst>
              <a:gd name="adj1" fmla="val 10800000"/>
              <a:gd name="adj2" fmla="val 125612"/>
              <a:gd name="adj3" fmla="val 12088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928756" y="8981637"/>
            <a:ext cx="6013243" cy="29911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2200" y="6806983"/>
            <a:ext cx="5897533" cy="3073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477577" y="4683534"/>
            <a:ext cx="2984698" cy="3009187"/>
          </a:xfrm>
          <a:prstGeom prst="blockArc">
            <a:avLst>
              <a:gd name="adj1" fmla="val 10736549"/>
              <a:gd name="adj2" fmla="val 418580"/>
              <a:gd name="adj3" fmla="val 1008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47429" y="858048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447145" y="878330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196476" y="1061615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376243" y="1075575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375481" y="1295158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544650" y="1315211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6399882" y="1514046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589099" y="1533108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1655108" y="189791"/>
            <a:ext cx="938427" cy="735967"/>
          </a:xfrm>
          <a:prstGeom prst="triangle">
            <a:avLst/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6586835" y="1547767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6594151" y="15598385"/>
            <a:ext cx="84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7539442" y="1317727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1636484" y="1525547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351461" y="1083167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549859" y="1319433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444493" y="883462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478489" y="884227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1400454" y="461930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ED9127-A30D-104E-8EB4-510CC7FB4FC3}"/>
              </a:ext>
            </a:extLst>
          </p:cNvPr>
          <p:cNvSpPr txBox="1"/>
          <p:nvPr/>
        </p:nvSpPr>
        <p:spPr>
          <a:xfrm>
            <a:off x="1406642" y="465615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7790117" y="25040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F93840-4D42-2E4E-BB42-2F6115088283}"/>
              </a:ext>
            </a:extLst>
          </p:cNvPr>
          <p:cNvSpPr txBox="1"/>
          <p:nvPr/>
        </p:nvSpPr>
        <p:spPr>
          <a:xfrm>
            <a:off x="7796306" y="254093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13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333232" y="1509622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507927" y="1531102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487484" y="1537309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353904" y="1087992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707513" y="1514107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891733" y="1532454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7904189" y="15597363"/>
            <a:ext cx="841074" cy="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PRIMARY </a:t>
            </a:r>
          </a:p>
          <a:p>
            <a:pPr algn="ctr"/>
            <a:r>
              <a:rPr lang="en-US" sz="1200" b="1" dirty="0"/>
              <a:t>SCHOOL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2724673" y="15282738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Block Arc 397">
            <a:extLst>
              <a:ext uri="{FF2B5EF4-FFF2-40B4-BE49-F238E27FC236}">
                <a16:creationId xmlns:a16="http://schemas.microsoft.com/office/drawing/2014/main" id="{8E80FFC2-5B37-428C-8571-A91168E9E6E7}"/>
              </a:ext>
            </a:extLst>
          </p:cNvPr>
          <p:cNvSpPr/>
          <p:nvPr/>
        </p:nvSpPr>
        <p:spPr>
          <a:xfrm rot="16200000" flipH="1">
            <a:off x="398270" y="568237"/>
            <a:ext cx="2847721" cy="2184400"/>
          </a:xfrm>
          <a:prstGeom prst="blockArc">
            <a:avLst>
              <a:gd name="adj1" fmla="val 10800000"/>
              <a:gd name="adj2" fmla="val 92052"/>
              <a:gd name="adj3" fmla="val 28919"/>
            </a:avLst>
          </a:prstGeom>
          <a:solidFill>
            <a:srgbClr val="FF3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F073857C-595E-4313-979C-B7688B98100B}"/>
              </a:ext>
            </a:extLst>
          </p:cNvPr>
          <p:cNvSpPr txBox="1"/>
          <p:nvPr/>
        </p:nvSpPr>
        <p:spPr>
          <a:xfrm>
            <a:off x="1498662" y="1540066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D7C68A58-6DA4-4680-9D56-5B71DAC3C4A0}"/>
              </a:ext>
            </a:extLst>
          </p:cNvPr>
          <p:cNvSpPr txBox="1"/>
          <p:nvPr/>
        </p:nvSpPr>
        <p:spPr>
          <a:xfrm>
            <a:off x="4417681" y="12904"/>
            <a:ext cx="5194015" cy="1754326"/>
          </a:xfrm>
          <a:prstGeom prst="rect">
            <a:avLst/>
          </a:prstGeom>
          <a:solidFill>
            <a:srgbClr val="93CE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St Paul’s Catholic School</a:t>
            </a:r>
          </a:p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Personal Development Curriculum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667EF4F6-79EC-42AB-AE37-4F1B6A0FD820}"/>
              </a:ext>
            </a:extLst>
          </p:cNvPr>
          <p:cNvCxnSpPr>
            <a:cxnSpLocks/>
          </p:cNvCxnSpPr>
          <p:nvPr/>
        </p:nvCxnSpPr>
        <p:spPr>
          <a:xfrm flipV="1">
            <a:off x="3433881" y="16023861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CDD074D7-6332-4B66-9D10-2B61A64847C7}"/>
              </a:ext>
            </a:extLst>
          </p:cNvPr>
          <p:cNvCxnSpPr>
            <a:cxnSpLocks/>
          </p:cNvCxnSpPr>
          <p:nvPr/>
        </p:nvCxnSpPr>
        <p:spPr>
          <a:xfrm>
            <a:off x="5444644" y="15055919"/>
            <a:ext cx="14377" cy="693099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Rectangle 410">
            <a:extLst>
              <a:ext uri="{FF2B5EF4-FFF2-40B4-BE49-F238E27FC236}">
                <a16:creationId xmlns:a16="http://schemas.microsoft.com/office/drawing/2014/main" id="{0ACB3CB6-5025-4A42-8B6A-50F8AF0DA688}"/>
              </a:ext>
            </a:extLst>
          </p:cNvPr>
          <p:cNvSpPr/>
          <p:nvPr/>
        </p:nvSpPr>
        <p:spPr>
          <a:xfrm>
            <a:off x="1928756" y="7378663"/>
            <a:ext cx="6011454" cy="2892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5CD5A616-ABEF-4841-B018-C19401AF9498}"/>
              </a:ext>
            </a:extLst>
          </p:cNvPr>
          <p:cNvSpPr txBox="1"/>
          <p:nvPr/>
        </p:nvSpPr>
        <p:spPr>
          <a:xfrm>
            <a:off x="3348582" y="16444514"/>
            <a:ext cx="1375702" cy="246221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RSE Charter, consent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DA5EFAA2-0268-4193-BE8E-9F974FDD2D74}"/>
              </a:ext>
            </a:extLst>
          </p:cNvPr>
          <p:cNvSpPr txBox="1"/>
          <p:nvPr/>
        </p:nvSpPr>
        <p:spPr>
          <a:xfrm>
            <a:off x="6006421" y="12069552"/>
            <a:ext cx="863990" cy="461665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Fertility </a:t>
            </a:r>
          </a:p>
          <a:p>
            <a:pPr algn="ctr"/>
            <a:r>
              <a:rPr lang="en-GB" sz="800" dirty="0"/>
              <a:t>and contraception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FDAAFE8E-C874-4243-9038-5B494388AFA6}"/>
              </a:ext>
            </a:extLst>
          </p:cNvPr>
          <p:cNvCxnSpPr>
            <a:cxnSpLocks/>
          </p:cNvCxnSpPr>
          <p:nvPr/>
        </p:nvCxnSpPr>
        <p:spPr>
          <a:xfrm flipV="1">
            <a:off x="4359070" y="13783720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029E684F-1809-492F-AC30-710312B0A1AA}"/>
              </a:ext>
            </a:extLst>
          </p:cNvPr>
          <p:cNvCxnSpPr>
            <a:cxnSpLocks/>
          </p:cNvCxnSpPr>
          <p:nvPr/>
        </p:nvCxnSpPr>
        <p:spPr>
          <a:xfrm flipV="1">
            <a:off x="3948751" y="11839746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5E952035-CE6B-4057-B9C5-203F421C63C3}"/>
              </a:ext>
            </a:extLst>
          </p:cNvPr>
          <p:cNvCxnSpPr>
            <a:cxnSpLocks/>
          </p:cNvCxnSpPr>
          <p:nvPr/>
        </p:nvCxnSpPr>
        <p:spPr>
          <a:xfrm flipV="1">
            <a:off x="3581484" y="13840643"/>
            <a:ext cx="0" cy="407963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D95187BB-902F-4094-9885-54CA1DAD6946}"/>
              </a:ext>
            </a:extLst>
          </p:cNvPr>
          <p:cNvSpPr txBox="1"/>
          <p:nvPr/>
        </p:nvSpPr>
        <p:spPr>
          <a:xfrm>
            <a:off x="4285019" y="14145764"/>
            <a:ext cx="1014265" cy="21544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 terminology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F009976A-2311-4549-A1D0-F34FB2C669F6}"/>
              </a:ext>
            </a:extLst>
          </p:cNvPr>
          <p:cNvSpPr txBox="1"/>
          <p:nvPr/>
        </p:nvSpPr>
        <p:spPr>
          <a:xfrm>
            <a:off x="7029424" y="12465741"/>
            <a:ext cx="1083665" cy="33855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democracy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E4393D5A-CB6A-4B9F-9038-8270850746B9}"/>
              </a:ext>
            </a:extLst>
          </p:cNvPr>
          <p:cNvSpPr txBox="1"/>
          <p:nvPr/>
        </p:nvSpPr>
        <p:spPr>
          <a:xfrm>
            <a:off x="6289292" y="14707578"/>
            <a:ext cx="120114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St Paul’s prayer and motto, badge.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632B5223-58C2-44C2-A696-9AC16DDFCEED}"/>
              </a:ext>
            </a:extLst>
          </p:cNvPr>
          <p:cNvCxnSpPr>
            <a:cxnSpLocks/>
          </p:cNvCxnSpPr>
          <p:nvPr/>
        </p:nvCxnSpPr>
        <p:spPr>
          <a:xfrm>
            <a:off x="1008694" y="14855728"/>
            <a:ext cx="267492" cy="36336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2961637E-9CC7-4886-A58F-459552A3D773}"/>
              </a:ext>
            </a:extLst>
          </p:cNvPr>
          <p:cNvCxnSpPr>
            <a:cxnSpLocks/>
          </p:cNvCxnSpPr>
          <p:nvPr/>
        </p:nvCxnSpPr>
        <p:spPr>
          <a:xfrm>
            <a:off x="1888120" y="13187250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A1B5B822-415F-499C-8BF6-F242FDC13F87}"/>
              </a:ext>
            </a:extLst>
          </p:cNvPr>
          <p:cNvCxnSpPr>
            <a:cxnSpLocks/>
          </p:cNvCxnSpPr>
          <p:nvPr/>
        </p:nvCxnSpPr>
        <p:spPr>
          <a:xfrm>
            <a:off x="5066127" y="13314349"/>
            <a:ext cx="25043" cy="343652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93E09BD-7B63-4EE5-84AA-BAA619621F59}"/>
              </a:ext>
            </a:extLst>
          </p:cNvPr>
          <p:cNvCxnSpPr>
            <a:cxnSpLocks/>
          </p:cNvCxnSpPr>
          <p:nvPr/>
        </p:nvCxnSpPr>
        <p:spPr>
          <a:xfrm flipH="1">
            <a:off x="1442804" y="14423975"/>
            <a:ext cx="342318" cy="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429">
            <a:extLst>
              <a:ext uri="{FF2B5EF4-FFF2-40B4-BE49-F238E27FC236}">
                <a16:creationId xmlns:a16="http://schemas.microsoft.com/office/drawing/2014/main" id="{64E80ED1-E9BC-4706-AEFA-35750611C4E5}"/>
              </a:ext>
            </a:extLst>
          </p:cNvPr>
          <p:cNvSpPr txBox="1"/>
          <p:nvPr/>
        </p:nvSpPr>
        <p:spPr>
          <a:xfrm>
            <a:off x="4214699" y="15070675"/>
            <a:ext cx="764100" cy="246221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Saints Day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43BCC856-AC88-435E-89D8-92A162AAD627}"/>
              </a:ext>
            </a:extLst>
          </p:cNvPr>
          <p:cNvCxnSpPr>
            <a:cxnSpLocks/>
          </p:cNvCxnSpPr>
          <p:nvPr/>
        </p:nvCxnSpPr>
        <p:spPr>
          <a:xfrm flipH="1">
            <a:off x="3980728" y="12937143"/>
            <a:ext cx="288256" cy="460101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D5DA1A5B-2D06-42C6-B4CC-5B0D66435CAE}"/>
              </a:ext>
            </a:extLst>
          </p:cNvPr>
          <p:cNvSpPr txBox="1"/>
          <p:nvPr/>
        </p:nvSpPr>
        <p:spPr>
          <a:xfrm>
            <a:off x="3923458" y="12793864"/>
            <a:ext cx="1023731" cy="21544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Options &amp; choices</a:t>
            </a:r>
          </a:p>
        </p:txBody>
      </p: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2EA75620-9E16-4239-9390-C22BBB440A94}"/>
              </a:ext>
            </a:extLst>
          </p:cNvPr>
          <p:cNvCxnSpPr>
            <a:cxnSpLocks/>
          </p:cNvCxnSpPr>
          <p:nvPr/>
        </p:nvCxnSpPr>
        <p:spPr>
          <a:xfrm flipV="1">
            <a:off x="2346483" y="11651878"/>
            <a:ext cx="194310" cy="323488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D92ADD63-4FCF-425C-A160-CDB2632D2001}"/>
              </a:ext>
            </a:extLst>
          </p:cNvPr>
          <p:cNvSpPr txBox="1"/>
          <p:nvPr/>
        </p:nvSpPr>
        <p:spPr>
          <a:xfrm>
            <a:off x="1585924" y="11971785"/>
            <a:ext cx="97711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Wellbeing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BC54E7FD-8D90-432A-B2B5-6E303B021D9D}"/>
              </a:ext>
            </a:extLst>
          </p:cNvPr>
          <p:cNvCxnSpPr>
            <a:cxnSpLocks/>
          </p:cNvCxnSpPr>
          <p:nvPr/>
        </p:nvCxnSpPr>
        <p:spPr>
          <a:xfrm>
            <a:off x="8117612" y="12657563"/>
            <a:ext cx="411480" cy="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63636734-F2C5-4388-8EB7-88D3F7AAC5AD}"/>
              </a:ext>
            </a:extLst>
          </p:cNvPr>
          <p:cNvSpPr txBox="1"/>
          <p:nvPr/>
        </p:nvSpPr>
        <p:spPr>
          <a:xfrm>
            <a:off x="261005" y="13997021"/>
            <a:ext cx="88729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Created and chosen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D7A9D0C8-1D6E-492D-ACCE-0A2D04901132}"/>
              </a:ext>
            </a:extLst>
          </p:cNvPr>
          <p:cNvSpPr txBox="1"/>
          <p:nvPr/>
        </p:nvSpPr>
        <p:spPr>
          <a:xfrm>
            <a:off x="4515750" y="10389863"/>
            <a:ext cx="579012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Interfaith dialogue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3958E855-F116-4207-A5E7-9DFBD19DF432}"/>
              </a:ext>
            </a:extLst>
          </p:cNvPr>
          <p:cNvSpPr txBox="1"/>
          <p:nvPr/>
        </p:nvSpPr>
        <p:spPr>
          <a:xfrm>
            <a:off x="2680894" y="13012676"/>
            <a:ext cx="112523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Tough relationships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0BB211C4-7395-4265-A6EF-B83C31D0C38C}"/>
              </a:ext>
            </a:extLst>
          </p:cNvPr>
          <p:cNvSpPr txBox="1"/>
          <p:nvPr/>
        </p:nvSpPr>
        <p:spPr>
          <a:xfrm>
            <a:off x="3294639" y="10864580"/>
            <a:ext cx="1221111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Peer Mentors for Year 7</a:t>
            </a:r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AE1CD95C-CD83-4413-87D5-11EC3E6B02EE}"/>
              </a:ext>
            </a:extLst>
          </p:cNvPr>
          <p:cNvCxnSpPr>
            <a:cxnSpLocks/>
          </p:cNvCxnSpPr>
          <p:nvPr/>
        </p:nvCxnSpPr>
        <p:spPr>
          <a:xfrm>
            <a:off x="4128386" y="11080024"/>
            <a:ext cx="2961" cy="38327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063B6E0F-F64C-4A53-9FD4-A30577514BDC}"/>
              </a:ext>
            </a:extLst>
          </p:cNvPr>
          <p:cNvSpPr txBox="1"/>
          <p:nvPr/>
        </p:nvSpPr>
        <p:spPr>
          <a:xfrm>
            <a:off x="5400224" y="12855421"/>
            <a:ext cx="12103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 being Ambassadors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3BC2224F-0F10-464A-9A3E-10C6895B1281}"/>
              </a:ext>
            </a:extLst>
          </p:cNvPr>
          <p:cNvSpPr txBox="1"/>
          <p:nvPr/>
        </p:nvSpPr>
        <p:spPr>
          <a:xfrm>
            <a:off x="3611474" y="12192987"/>
            <a:ext cx="1125234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 control of my choices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E3F8CB22-53A5-4D6E-88EF-1C9240E27F2A}"/>
              </a:ext>
            </a:extLst>
          </p:cNvPr>
          <p:cNvSpPr txBox="1"/>
          <p:nvPr/>
        </p:nvSpPr>
        <p:spPr>
          <a:xfrm>
            <a:off x="7015044" y="11630918"/>
            <a:ext cx="683602" cy="707886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respect of culture and faith</a:t>
            </a: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07F488FC-03E7-4F3F-A9BD-5FCC898926BD}"/>
              </a:ext>
            </a:extLst>
          </p:cNvPr>
          <p:cNvCxnSpPr>
            <a:cxnSpLocks/>
          </p:cNvCxnSpPr>
          <p:nvPr/>
        </p:nvCxnSpPr>
        <p:spPr>
          <a:xfrm>
            <a:off x="7682690" y="12028499"/>
            <a:ext cx="515040" cy="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ECA0DF2E-9536-4F81-AB80-1FA64577CE17}"/>
              </a:ext>
            </a:extLst>
          </p:cNvPr>
          <p:cNvSpPr txBox="1"/>
          <p:nvPr/>
        </p:nvSpPr>
        <p:spPr>
          <a:xfrm>
            <a:off x="4805091" y="8562912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Solidarity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FB2D0365-DFD4-431B-A307-4DD3D0411B63}"/>
              </a:ext>
            </a:extLst>
          </p:cNvPr>
          <p:cNvSpPr txBox="1"/>
          <p:nvPr/>
        </p:nvSpPr>
        <p:spPr>
          <a:xfrm>
            <a:off x="1388629" y="8648078"/>
            <a:ext cx="1377031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Beliefs, values and attitudes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0CA76889-D828-4AC1-B02A-45058C896FC3}"/>
              </a:ext>
            </a:extLst>
          </p:cNvPr>
          <p:cNvSpPr txBox="1"/>
          <p:nvPr/>
        </p:nvSpPr>
        <p:spPr>
          <a:xfrm>
            <a:off x="3491291" y="8571373"/>
            <a:ext cx="51271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Abuse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BD7ADC5F-C4E2-41F2-94B7-4C9CB6475CF2}"/>
              </a:ext>
            </a:extLst>
          </p:cNvPr>
          <p:cNvSpPr txBox="1"/>
          <p:nvPr/>
        </p:nvSpPr>
        <p:spPr>
          <a:xfrm>
            <a:off x="6739976" y="5832111"/>
            <a:ext cx="687933" cy="21535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Addiction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30C3E9D0-0914-4872-B2B4-8C883BF92FAC}"/>
              </a:ext>
            </a:extLst>
          </p:cNvPr>
          <p:cNvSpPr txBox="1"/>
          <p:nvPr/>
        </p:nvSpPr>
        <p:spPr>
          <a:xfrm>
            <a:off x="5704516" y="8672260"/>
            <a:ext cx="9446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Racial Justice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64DB83B9-42DA-40E3-8A66-EDD4BB2543EC}"/>
              </a:ext>
            </a:extLst>
          </p:cNvPr>
          <p:cNvSpPr txBox="1"/>
          <p:nvPr/>
        </p:nvSpPr>
        <p:spPr>
          <a:xfrm>
            <a:off x="3788944" y="7758389"/>
            <a:ext cx="64849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Fertility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701FFDBC-C06F-4C83-9CCB-A2D1200BCEBC}"/>
              </a:ext>
            </a:extLst>
          </p:cNvPr>
          <p:cNvSpPr txBox="1"/>
          <p:nvPr/>
        </p:nvSpPr>
        <p:spPr>
          <a:xfrm>
            <a:off x="269532" y="7551041"/>
            <a:ext cx="926044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Conflict resolution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75FA915D-8F74-4B21-8482-257724234FE4}"/>
              </a:ext>
            </a:extLst>
          </p:cNvPr>
          <p:cNvSpPr txBox="1"/>
          <p:nvPr/>
        </p:nvSpPr>
        <p:spPr>
          <a:xfrm>
            <a:off x="1695865" y="7730033"/>
            <a:ext cx="758010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STI’s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F8697DBE-E316-4646-99F9-A3DA29DB5909}"/>
              </a:ext>
            </a:extLst>
          </p:cNvPr>
          <p:cNvSpPr txBox="1"/>
          <p:nvPr/>
        </p:nvSpPr>
        <p:spPr>
          <a:xfrm>
            <a:off x="5390908" y="7800774"/>
            <a:ext cx="855237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Eating disorders</a:t>
            </a:r>
          </a:p>
        </p:txBody>
      </p: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18D49587-5DA4-45F1-8782-A15FE0BD3C36}"/>
              </a:ext>
            </a:extLst>
          </p:cNvPr>
          <p:cNvCxnSpPr>
            <a:cxnSpLocks/>
          </p:cNvCxnSpPr>
          <p:nvPr/>
        </p:nvCxnSpPr>
        <p:spPr>
          <a:xfrm>
            <a:off x="3735008" y="8793650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17E76102-B5D9-46F9-A623-11E0BDD852AA}"/>
              </a:ext>
            </a:extLst>
          </p:cNvPr>
          <p:cNvCxnSpPr>
            <a:cxnSpLocks/>
          </p:cNvCxnSpPr>
          <p:nvPr/>
        </p:nvCxnSpPr>
        <p:spPr>
          <a:xfrm>
            <a:off x="2092799" y="8850864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822035AC-A1BA-4BB1-BC26-8479FBC53E0C}"/>
              </a:ext>
            </a:extLst>
          </p:cNvPr>
          <p:cNvCxnSpPr>
            <a:cxnSpLocks/>
          </p:cNvCxnSpPr>
          <p:nvPr/>
        </p:nvCxnSpPr>
        <p:spPr>
          <a:xfrm>
            <a:off x="893378" y="9273050"/>
            <a:ext cx="213093" cy="147175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50203EC1-395F-46E3-AD79-5C5F1BE88CD8}"/>
              </a:ext>
            </a:extLst>
          </p:cNvPr>
          <p:cNvCxnSpPr>
            <a:cxnSpLocks/>
          </p:cNvCxnSpPr>
          <p:nvPr/>
        </p:nvCxnSpPr>
        <p:spPr>
          <a:xfrm>
            <a:off x="6387142" y="8887704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071B235-9617-45C0-A7DC-C87D859B2653}"/>
              </a:ext>
            </a:extLst>
          </p:cNvPr>
          <p:cNvCxnSpPr>
            <a:cxnSpLocks/>
          </p:cNvCxnSpPr>
          <p:nvPr/>
        </p:nvCxnSpPr>
        <p:spPr>
          <a:xfrm>
            <a:off x="7245642" y="6673534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9349501-DE5B-4A2C-96BC-0CCF3F8AE447}"/>
              </a:ext>
            </a:extLst>
          </p:cNvPr>
          <p:cNvCxnSpPr>
            <a:cxnSpLocks/>
          </p:cNvCxnSpPr>
          <p:nvPr/>
        </p:nvCxnSpPr>
        <p:spPr>
          <a:xfrm>
            <a:off x="4720593" y="4471430"/>
            <a:ext cx="28393" cy="217266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CA20F6E6-FC08-4DED-8E5B-4EA53F9785C6}"/>
              </a:ext>
            </a:extLst>
          </p:cNvPr>
          <p:cNvCxnSpPr>
            <a:cxnSpLocks/>
          </p:cNvCxnSpPr>
          <p:nvPr/>
        </p:nvCxnSpPr>
        <p:spPr>
          <a:xfrm>
            <a:off x="6045179" y="2343588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DFA9708B-202D-45CC-8804-270BDF9F08B6}"/>
              </a:ext>
            </a:extLst>
          </p:cNvPr>
          <p:cNvCxnSpPr>
            <a:cxnSpLocks/>
          </p:cNvCxnSpPr>
          <p:nvPr/>
        </p:nvCxnSpPr>
        <p:spPr>
          <a:xfrm flipV="1">
            <a:off x="7940210" y="7709340"/>
            <a:ext cx="74883" cy="19284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8CB7D399-7EAF-4FFE-9EC9-20D14763BE37}"/>
              </a:ext>
            </a:extLst>
          </p:cNvPr>
          <p:cNvCxnSpPr>
            <a:cxnSpLocks/>
          </p:cNvCxnSpPr>
          <p:nvPr/>
        </p:nvCxnSpPr>
        <p:spPr>
          <a:xfrm flipV="1">
            <a:off x="6045179" y="9780116"/>
            <a:ext cx="235211" cy="403654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958BF1B0-61B1-492A-87E6-2C6A86B17847}"/>
              </a:ext>
            </a:extLst>
          </p:cNvPr>
          <p:cNvCxnSpPr>
            <a:cxnSpLocks/>
          </p:cNvCxnSpPr>
          <p:nvPr/>
        </p:nvCxnSpPr>
        <p:spPr>
          <a:xfrm flipV="1">
            <a:off x="5838305" y="7560566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F03F02F2-3872-4059-A859-E85C4E7B0CC8}"/>
              </a:ext>
            </a:extLst>
          </p:cNvPr>
          <p:cNvCxnSpPr>
            <a:cxnSpLocks/>
          </p:cNvCxnSpPr>
          <p:nvPr/>
        </p:nvCxnSpPr>
        <p:spPr>
          <a:xfrm flipV="1">
            <a:off x="3902734" y="7518401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FC07A442-638D-4F04-8BE2-DBD1E712753B}"/>
              </a:ext>
            </a:extLst>
          </p:cNvPr>
          <p:cNvCxnSpPr>
            <a:cxnSpLocks/>
          </p:cNvCxnSpPr>
          <p:nvPr/>
        </p:nvCxnSpPr>
        <p:spPr>
          <a:xfrm flipV="1">
            <a:off x="1967163" y="7476236"/>
            <a:ext cx="0" cy="249734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B872CFE0-1DE5-4F83-81C6-AF9C710A453C}"/>
              </a:ext>
            </a:extLst>
          </p:cNvPr>
          <p:cNvCxnSpPr>
            <a:cxnSpLocks/>
            <a:stCxn id="461" idx="0"/>
          </p:cNvCxnSpPr>
          <p:nvPr/>
        </p:nvCxnSpPr>
        <p:spPr>
          <a:xfrm flipV="1">
            <a:off x="732554" y="7135301"/>
            <a:ext cx="253015" cy="41574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>
            <a:extLst>
              <a:ext uri="{FF2B5EF4-FFF2-40B4-BE49-F238E27FC236}">
                <a16:creationId xmlns:a16="http://schemas.microsoft.com/office/drawing/2014/main" id="{B8F580B5-52DD-484D-AA2C-37B96591B1F3}"/>
              </a:ext>
            </a:extLst>
          </p:cNvPr>
          <p:cNvSpPr txBox="1"/>
          <p:nvPr/>
        </p:nvSpPr>
        <p:spPr>
          <a:xfrm>
            <a:off x="3437743" y="4126657"/>
            <a:ext cx="871870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Listening skills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503085E1-B5AA-498C-8C4F-971114BDE937}"/>
              </a:ext>
            </a:extLst>
          </p:cNvPr>
          <p:cNvSpPr txBox="1"/>
          <p:nvPr/>
        </p:nvSpPr>
        <p:spPr>
          <a:xfrm>
            <a:off x="4887291" y="5481099"/>
            <a:ext cx="905508" cy="58477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Testicular, Prostate &amp; breast cancer awareness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6691FD80-CE88-476B-ACA2-652CEE4C4246}"/>
              </a:ext>
            </a:extLst>
          </p:cNvPr>
          <p:cNvSpPr txBox="1"/>
          <p:nvPr/>
        </p:nvSpPr>
        <p:spPr>
          <a:xfrm>
            <a:off x="6653676" y="5437541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Interfaith dialogue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AC4556B0-E641-4049-95BC-182FBE7BB72C}"/>
              </a:ext>
            </a:extLst>
          </p:cNvPr>
          <p:cNvSpPr txBox="1"/>
          <p:nvPr/>
        </p:nvSpPr>
        <p:spPr>
          <a:xfrm>
            <a:off x="4536178" y="4295164"/>
            <a:ext cx="414531" cy="219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FGM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E14138BB-3D5F-4269-BE5F-7CC2093D1EAE}"/>
              </a:ext>
            </a:extLst>
          </p:cNvPr>
          <p:cNvSpPr txBox="1"/>
          <p:nvPr/>
        </p:nvSpPr>
        <p:spPr>
          <a:xfrm>
            <a:off x="6306502" y="3142030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Racial Justice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D91B763B-912F-4A6A-82DF-6838F9B79B53}"/>
              </a:ext>
            </a:extLst>
          </p:cNvPr>
          <p:cNvSpPr txBox="1"/>
          <p:nvPr/>
        </p:nvSpPr>
        <p:spPr>
          <a:xfrm>
            <a:off x="5775659" y="2006996"/>
            <a:ext cx="1183933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Moving out and budgeting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70087ABD-6F83-40CC-80DE-541290A178DB}"/>
              </a:ext>
            </a:extLst>
          </p:cNvPr>
          <p:cNvSpPr txBox="1"/>
          <p:nvPr/>
        </p:nvSpPr>
        <p:spPr>
          <a:xfrm>
            <a:off x="4734790" y="3156003"/>
            <a:ext cx="1183933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Interview skills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2F20AFC4-C531-4636-A3AF-F969C341E93A}"/>
              </a:ext>
            </a:extLst>
          </p:cNvPr>
          <p:cNvCxnSpPr>
            <a:cxnSpLocks/>
          </p:cNvCxnSpPr>
          <p:nvPr/>
        </p:nvCxnSpPr>
        <p:spPr>
          <a:xfrm>
            <a:off x="3864821" y="4349009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3976533A-7895-40DB-867E-DF568751796E}"/>
              </a:ext>
            </a:extLst>
          </p:cNvPr>
          <p:cNvCxnSpPr>
            <a:cxnSpLocks/>
          </p:cNvCxnSpPr>
          <p:nvPr/>
        </p:nvCxnSpPr>
        <p:spPr>
          <a:xfrm flipV="1">
            <a:off x="6933127" y="5189053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D317B476-DF09-45A7-9B4A-D4BB802B6293}"/>
              </a:ext>
            </a:extLst>
          </p:cNvPr>
          <p:cNvCxnSpPr>
            <a:cxnSpLocks/>
          </p:cNvCxnSpPr>
          <p:nvPr/>
        </p:nvCxnSpPr>
        <p:spPr>
          <a:xfrm flipV="1">
            <a:off x="5719363" y="5228905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6665C2B3-7E76-4DD1-9C3E-873F2B7BEFD2}"/>
              </a:ext>
            </a:extLst>
          </p:cNvPr>
          <p:cNvCxnSpPr>
            <a:cxnSpLocks/>
          </p:cNvCxnSpPr>
          <p:nvPr/>
        </p:nvCxnSpPr>
        <p:spPr>
          <a:xfrm flipV="1">
            <a:off x="5322867" y="2906269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586DB0B-FBD9-46EC-AD0E-1E4006F7C8DF}"/>
              </a:ext>
            </a:extLst>
          </p:cNvPr>
          <p:cNvCxnSpPr>
            <a:cxnSpLocks/>
          </p:cNvCxnSpPr>
          <p:nvPr/>
        </p:nvCxnSpPr>
        <p:spPr>
          <a:xfrm flipV="1">
            <a:off x="6368789" y="2892296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525476E7-82B9-41DC-8540-F1C2928CB8FB}"/>
              </a:ext>
            </a:extLst>
          </p:cNvPr>
          <p:cNvSpPr txBox="1"/>
          <p:nvPr/>
        </p:nvSpPr>
        <p:spPr>
          <a:xfrm>
            <a:off x="3229625" y="3257289"/>
            <a:ext cx="115032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Extremism</a:t>
            </a:r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C1A2236-FF44-4186-AF7C-5B0FA3F1E037}"/>
              </a:ext>
            </a:extLst>
          </p:cNvPr>
          <p:cNvCxnSpPr>
            <a:cxnSpLocks/>
          </p:cNvCxnSpPr>
          <p:nvPr/>
        </p:nvCxnSpPr>
        <p:spPr>
          <a:xfrm flipV="1">
            <a:off x="3680898" y="3009242"/>
            <a:ext cx="0" cy="24973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42A57377-51CF-40E0-8D60-6E071369DF52}"/>
              </a:ext>
            </a:extLst>
          </p:cNvPr>
          <p:cNvSpPr txBox="1"/>
          <p:nvPr/>
        </p:nvSpPr>
        <p:spPr>
          <a:xfrm>
            <a:off x="1572050" y="2025683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Suicide awareness</a:t>
            </a: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6C99148C-BEB9-4728-993B-4AC2424EF567}"/>
              </a:ext>
            </a:extLst>
          </p:cNvPr>
          <p:cNvSpPr txBox="1"/>
          <p:nvPr/>
        </p:nvSpPr>
        <p:spPr>
          <a:xfrm>
            <a:off x="418660" y="3094203"/>
            <a:ext cx="1005254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Human Trafficking </a:t>
            </a:r>
          </a:p>
        </p:txBody>
      </p: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4BE24BCA-5558-425D-B2FD-A8DEE0CE5C35}"/>
              </a:ext>
            </a:extLst>
          </p:cNvPr>
          <p:cNvCxnSpPr>
            <a:cxnSpLocks/>
          </p:cNvCxnSpPr>
          <p:nvPr/>
        </p:nvCxnSpPr>
        <p:spPr>
          <a:xfrm flipV="1">
            <a:off x="1251111" y="2781082"/>
            <a:ext cx="256816" cy="313121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F12B889A-0B51-435C-B56B-2751F9E1980F}"/>
              </a:ext>
            </a:extLst>
          </p:cNvPr>
          <p:cNvCxnSpPr>
            <a:cxnSpLocks/>
          </p:cNvCxnSpPr>
          <p:nvPr/>
        </p:nvCxnSpPr>
        <p:spPr>
          <a:xfrm flipH="1">
            <a:off x="1276186" y="2127474"/>
            <a:ext cx="293840" cy="173873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E63D8568-7073-49BE-A3E9-2D983771C72F}"/>
              </a:ext>
            </a:extLst>
          </p:cNvPr>
          <p:cNvCxnSpPr>
            <a:cxnSpLocks/>
          </p:cNvCxnSpPr>
          <p:nvPr/>
        </p:nvCxnSpPr>
        <p:spPr>
          <a:xfrm flipV="1">
            <a:off x="418660" y="2187102"/>
            <a:ext cx="382256" cy="272421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10">
            <a:extLst>
              <a:ext uri="{FF2B5EF4-FFF2-40B4-BE49-F238E27FC236}">
                <a16:creationId xmlns:a16="http://schemas.microsoft.com/office/drawing/2014/main" id="{1F7C01DE-03B6-4760-89F7-CEBA7A808350}"/>
              </a:ext>
            </a:extLst>
          </p:cNvPr>
          <p:cNvSpPr txBox="1"/>
          <p:nvPr/>
        </p:nvSpPr>
        <p:spPr>
          <a:xfrm>
            <a:off x="2841914" y="1962793"/>
            <a:ext cx="1183933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STI’s, drug &amp; alcohol awareness</a:t>
            </a:r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964F3FFF-BF55-481E-B88D-BD1AD5E11B89}"/>
              </a:ext>
            </a:extLst>
          </p:cNvPr>
          <p:cNvCxnSpPr>
            <a:cxnSpLocks/>
          </p:cNvCxnSpPr>
          <p:nvPr/>
        </p:nvCxnSpPr>
        <p:spPr>
          <a:xfrm>
            <a:off x="3169235" y="2299730"/>
            <a:ext cx="0" cy="26689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F281FC8F-E997-4324-B480-AEDDDAD5EDC0}"/>
              </a:ext>
            </a:extLst>
          </p:cNvPr>
          <p:cNvSpPr txBox="1"/>
          <p:nvPr/>
        </p:nvSpPr>
        <p:spPr>
          <a:xfrm>
            <a:off x="6540555" y="10773822"/>
            <a:ext cx="1308224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Knowing my rights and responsibilities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4FE368A-D804-4C10-87B5-574454914001}"/>
              </a:ext>
            </a:extLst>
          </p:cNvPr>
          <p:cNvSpPr txBox="1"/>
          <p:nvPr/>
        </p:nvSpPr>
        <p:spPr>
          <a:xfrm>
            <a:off x="1857279" y="10207171"/>
            <a:ext cx="1035252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Peer Mentoring for Year 7 &amp; 8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8CFACA-B919-4644-818E-21D57CC26866}"/>
              </a:ext>
            </a:extLst>
          </p:cNvPr>
          <p:cNvSpPr txBox="1"/>
          <p:nvPr/>
        </p:nvSpPr>
        <p:spPr>
          <a:xfrm>
            <a:off x="5974128" y="9300669"/>
            <a:ext cx="1035252" cy="400110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World of Work Week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38E23BB-5B53-4E2D-9BA6-D0BD2D4548BC}"/>
              </a:ext>
            </a:extLst>
          </p:cNvPr>
          <p:cNvCxnSpPr>
            <a:cxnSpLocks/>
          </p:cNvCxnSpPr>
          <p:nvPr/>
        </p:nvCxnSpPr>
        <p:spPr>
          <a:xfrm flipH="1">
            <a:off x="6242528" y="11094854"/>
            <a:ext cx="328928" cy="169206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69B0F75-2EA8-488C-8817-3F00EC1B4A42}"/>
              </a:ext>
            </a:extLst>
          </p:cNvPr>
          <p:cNvCxnSpPr>
            <a:cxnSpLocks/>
          </p:cNvCxnSpPr>
          <p:nvPr/>
        </p:nvCxnSpPr>
        <p:spPr>
          <a:xfrm flipH="1" flipV="1">
            <a:off x="1643036" y="10183770"/>
            <a:ext cx="218409" cy="171294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E4547E30-FDD6-437F-8F44-D7514487B132}"/>
              </a:ext>
            </a:extLst>
          </p:cNvPr>
          <p:cNvSpPr txBox="1"/>
          <p:nvPr/>
        </p:nvSpPr>
        <p:spPr>
          <a:xfrm>
            <a:off x="5150540" y="9839714"/>
            <a:ext cx="669277" cy="707886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Health Fair</a:t>
            </a:r>
          </a:p>
          <a:p>
            <a:pPr algn="ctr"/>
            <a:r>
              <a:rPr lang="en-GB" sz="800" dirty="0"/>
              <a:t>Wellbeing</a:t>
            </a:r>
          </a:p>
          <a:p>
            <a:pPr algn="ctr"/>
            <a:r>
              <a:rPr lang="en-GB" sz="800" dirty="0"/>
              <a:t>STI’s, Drug &amp; alcohol awareness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7C9B736-7C95-490D-9D03-C59375CE9F51}"/>
              </a:ext>
            </a:extLst>
          </p:cNvPr>
          <p:cNvCxnSpPr>
            <a:cxnSpLocks/>
          </p:cNvCxnSpPr>
          <p:nvPr/>
        </p:nvCxnSpPr>
        <p:spPr>
          <a:xfrm flipH="1" flipV="1">
            <a:off x="5012138" y="9838390"/>
            <a:ext cx="136357" cy="206458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D2F9FD47-8CAD-4E02-9724-771D1583643F}"/>
              </a:ext>
            </a:extLst>
          </p:cNvPr>
          <p:cNvSpPr txBox="1"/>
          <p:nvPr/>
        </p:nvSpPr>
        <p:spPr>
          <a:xfrm>
            <a:off x="8560081" y="7956726"/>
            <a:ext cx="858581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Self worth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065FBAC3-7BEB-4A80-B627-5479C47EB6F8}"/>
              </a:ext>
            </a:extLst>
          </p:cNvPr>
          <p:cNvCxnSpPr>
            <a:cxnSpLocks/>
          </p:cNvCxnSpPr>
          <p:nvPr/>
        </p:nvCxnSpPr>
        <p:spPr>
          <a:xfrm flipH="1">
            <a:off x="8449628" y="6682533"/>
            <a:ext cx="79464" cy="224942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A6EEFA9-079B-4D25-9843-F747B875A568}"/>
              </a:ext>
            </a:extLst>
          </p:cNvPr>
          <p:cNvSpPr txBox="1"/>
          <p:nvPr/>
        </p:nvSpPr>
        <p:spPr>
          <a:xfrm>
            <a:off x="7022177" y="6331296"/>
            <a:ext cx="120750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Think Day- knowing me, knowing you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71A9AA5-2A97-46FD-9ECE-CDAD0EF5AD47}"/>
              </a:ext>
            </a:extLst>
          </p:cNvPr>
          <p:cNvSpPr txBox="1"/>
          <p:nvPr/>
        </p:nvSpPr>
        <p:spPr>
          <a:xfrm>
            <a:off x="8449629" y="6556929"/>
            <a:ext cx="969034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UCAS Preparation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3D5C4FE-13B2-4D31-863E-95F33ED67798}"/>
              </a:ext>
            </a:extLst>
          </p:cNvPr>
          <p:cNvSpPr txBox="1"/>
          <p:nvPr/>
        </p:nvSpPr>
        <p:spPr>
          <a:xfrm>
            <a:off x="3352387" y="6317308"/>
            <a:ext cx="1207503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Managing stress and anxiety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EFBFFCF-2856-42E3-8A6D-FE83517E423B}"/>
              </a:ext>
            </a:extLst>
          </p:cNvPr>
          <p:cNvSpPr txBox="1"/>
          <p:nvPr/>
        </p:nvSpPr>
        <p:spPr>
          <a:xfrm>
            <a:off x="6615161" y="8301425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Fake news/ reliable sources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F9CF09-CF4A-47E8-9D3B-AD590E10264E}"/>
              </a:ext>
            </a:extLst>
          </p:cNvPr>
          <p:cNvSpPr txBox="1"/>
          <p:nvPr/>
        </p:nvSpPr>
        <p:spPr>
          <a:xfrm>
            <a:off x="1572050" y="5793754"/>
            <a:ext cx="774433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Year 11 Celebration Mass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9B97BE4-8E2C-4B56-B811-BF91F90028FE}"/>
              </a:ext>
            </a:extLst>
          </p:cNvPr>
          <p:cNvCxnSpPr>
            <a:cxnSpLocks/>
          </p:cNvCxnSpPr>
          <p:nvPr/>
        </p:nvCxnSpPr>
        <p:spPr>
          <a:xfrm>
            <a:off x="6289292" y="6707534"/>
            <a:ext cx="0" cy="26689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825ECE6-2D6D-433A-B3AD-CC2AD07F3069}"/>
              </a:ext>
            </a:extLst>
          </p:cNvPr>
          <p:cNvCxnSpPr>
            <a:cxnSpLocks/>
          </p:cNvCxnSpPr>
          <p:nvPr/>
        </p:nvCxnSpPr>
        <p:spPr>
          <a:xfrm>
            <a:off x="3686605" y="6645676"/>
            <a:ext cx="0" cy="26689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70DCC73-14AE-4608-9EEA-FD342C7FEB68}"/>
              </a:ext>
            </a:extLst>
          </p:cNvPr>
          <p:cNvCxnSpPr>
            <a:cxnSpLocks/>
          </p:cNvCxnSpPr>
          <p:nvPr/>
        </p:nvCxnSpPr>
        <p:spPr>
          <a:xfrm>
            <a:off x="2926203" y="6670419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50A184C-05CC-41EB-8D28-1C264FBAAF4C}"/>
              </a:ext>
            </a:extLst>
          </p:cNvPr>
          <p:cNvCxnSpPr>
            <a:cxnSpLocks/>
            <a:stCxn id="203" idx="1"/>
          </p:cNvCxnSpPr>
          <p:nvPr/>
        </p:nvCxnSpPr>
        <p:spPr>
          <a:xfrm flipH="1">
            <a:off x="1258768" y="6024587"/>
            <a:ext cx="313282" cy="238899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507C9E72-4ED3-4C25-95C5-BAD70A8A1DD9}"/>
              </a:ext>
            </a:extLst>
          </p:cNvPr>
          <p:cNvSpPr txBox="1"/>
          <p:nvPr/>
        </p:nvSpPr>
        <p:spPr>
          <a:xfrm>
            <a:off x="5550820" y="4003616"/>
            <a:ext cx="1319591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media relationships and reputations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5354D42-36BC-4683-AC0D-C2E2B40D608B}"/>
              </a:ext>
            </a:extLst>
          </p:cNvPr>
          <p:cNvCxnSpPr>
            <a:cxnSpLocks/>
          </p:cNvCxnSpPr>
          <p:nvPr/>
        </p:nvCxnSpPr>
        <p:spPr>
          <a:xfrm flipV="1">
            <a:off x="849515" y="15288511"/>
            <a:ext cx="388980" cy="319222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FC92A77C-E423-478E-B107-C4DE8068FB1F}"/>
              </a:ext>
            </a:extLst>
          </p:cNvPr>
          <p:cNvSpPr txBox="1"/>
          <p:nvPr/>
        </p:nvSpPr>
        <p:spPr>
          <a:xfrm>
            <a:off x="8536861" y="13711315"/>
            <a:ext cx="1023731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Leadership values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050388C-4AD7-45F7-BE0E-55994B081F75}"/>
              </a:ext>
            </a:extLst>
          </p:cNvPr>
          <p:cNvCxnSpPr>
            <a:cxnSpLocks/>
            <a:stCxn id="279" idx="0"/>
          </p:cNvCxnSpPr>
          <p:nvPr/>
        </p:nvCxnSpPr>
        <p:spPr>
          <a:xfrm flipH="1" flipV="1">
            <a:off x="8569429" y="13232931"/>
            <a:ext cx="479298" cy="478384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C8DD1CAB-C238-4032-AC8A-0BBAEB8CCCB6}"/>
              </a:ext>
            </a:extLst>
          </p:cNvPr>
          <p:cNvSpPr txBox="1"/>
          <p:nvPr/>
        </p:nvSpPr>
        <p:spPr>
          <a:xfrm>
            <a:off x="5342258" y="14211335"/>
            <a:ext cx="710804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One World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4C970CD0-F3A4-445F-AA73-6DC479C3590B}"/>
              </a:ext>
            </a:extLst>
          </p:cNvPr>
          <p:cNvCxnSpPr>
            <a:cxnSpLocks/>
          </p:cNvCxnSpPr>
          <p:nvPr/>
        </p:nvCxnSpPr>
        <p:spPr>
          <a:xfrm flipH="1" flipV="1">
            <a:off x="5431014" y="13899575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BA8F9239-852C-4E6D-9E9B-98F497240E37}"/>
              </a:ext>
            </a:extLst>
          </p:cNvPr>
          <p:cNvSpPr txBox="1"/>
          <p:nvPr/>
        </p:nvSpPr>
        <p:spPr>
          <a:xfrm>
            <a:off x="2685889" y="11954584"/>
            <a:ext cx="1093877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Stand up to Hate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CA070F56-3C2C-4E97-B2E1-1ADAA0AEF19C}"/>
              </a:ext>
            </a:extLst>
          </p:cNvPr>
          <p:cNvCxnSpPr>
            <a:cxnSpLocks/>
          </p:cNvCxnSpPr>
          <p:nvPr/>
        </p:nvCxnSpPr>
        <p:spPr>
          <a:xfrm flipH="1" flipV="1">
            <a:off x="3213542" y="11665553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80B1A4BC-E7EA-44BD-8E80-77EE07E0B80F}"/>
              </a:ext>
            </a:extLst>
          </p:cNvPr>
          <p:cNvSpPr txBox="1"/>
          <p:nvPr/>
        </p:nvSpPr>
        <p:spPr>
          <a:xfrm>
            <a:off x="580531" y="12134797"/>
            <a:ext cx="896683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media &amp; body image</a:t>
            </a: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F94BA1DB-88E2-4EA3-BF40-77DDF79D77BB}"/>
              </a:ext>
            </a:extLst>
          </p:cNvPr>
          <p:cNvCxnSpPr>
            <a:cxnSpLocks/>
          </p:cNvCxnSpPr>
          <p:nvPr/>
        </p:nvCxnSpPr>
        <p:spPr>
          <a:xfrm flipV="1">
            <a:off x="1146513" y="11488922"/>
            <a:ext cx="1359097" cy="656455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4674C367-3A7C-423E-BAF9-7AF81BE4EEEE}"/>
              </a:ext>
            </a:extLst>
          </p:cNvPr>
          <p:cNvCxnSpPr>
            <a:cxnSpLocks/>
          </p:cNvCxnSpPr>
          <p:nvPr/>
        </p:nvCxnSpPr>
        <p:spPr>
          <a:xfrm flipH="1" flipV="1">
            <a:off x="7316338" y="9729347"/>
            <a:ext cx="493846" cy="332496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E29AA22-AA7E-4422-ACDF-09B14F37A82F}"/>
              </a:ext>
            </a:extLst>
          </p:cNvPr>
          <p:cNvCxnSpPr>
            <a:cxnSpLocks/>
          </p:cNvCxnSpPr>
          <p:nvPr/>
        </p:nvCxnSpPr>
        <p:spPr>
          <a:xfrm flipH="1" flipV="1">
            <a:off x="6533549" y="13741189"/>
            <a:ext cx="862298" cy="551364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D3DB193-E657-E64C-931E-30BECC43BB9B}"/>
              </a:ext>
            </a:extLst>
          </p:cNvPr>
          <p:cNvCxnSpPr>
            <a:cxnSpLocks/>
          </p:cNvCxnSpPr>
          <p:nvPr/>
        </p:nvCxnSpPr>
        <p:spPr>
          <a:xfrm flipH="1">
            <a:off x="6126713" y="15188269"/>
            <a:ext cx="354481" cy="51743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FE95BB11-C96C-6143-8087-29B49B91EA73}"/>
              </a:ext>
            </a:extLst>
          </p:cNvPr>
          <p:cNvSpPr txBox="1"/>
          <p:nvPr/>
        </p:nvSpPr>
        <p:spPr>
          <a:xfrm>
            <a:off x="5057651" y="14765280"/>
            <a:ext cx="1132575" cy="553998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Democracy-school council hustings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3B7AAE3E-FF93-DF4C-8ED6-9B226BC07847}"/>
              </a:ext>
            </a:extLst>
          </p:cNvPr>
          <p:cNvSpPr txBox="1"/>
          <p:nvPr/>
        </p:nvSpPr>
        <p:spPr>
          <a:xfrm>
            <a:off x="8300286" y="11343778"/>
            <a:ext cx="12103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Love people, use things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262E6650-63C1-824B-94EE-259FB8394CD9}"/>
              </a:ext>
            </a:extLst>
          </p:cNvPr>
          <p:cNvSpPr txBox="1"/>
          <p:nvPr/>
        </p:nvSpPr>
        <p:spPr>
          <a:xfrm>
            <a:off x="4023798" y="9874420"/>
            <a:ext cx="828108" cy="369332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Pregnancy and abortion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391BF780-9FB7-454C-8041-BCC61A06010C}"/>
              </a:ext>
            </a:extLst>
          </p:cNvPr>
          <p:cNvCxnSpPr>
            <a:cxnSpLocks/>
          </p:cNvCxnSpPr>
          <p:nvPr/>
        </p:nvCxnSpPr>
        <p:spPr>
          <a:xfrm flipH="1" flipV="1">
            <a:off x="6491754" y="11733791"/>
            <a:ext cx="66704" cy="321945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7F055984-2DF4-8144-B4DC-B7330AE142D6}"/>
              </a:ext>
            </a:extLst>
          </p:cNvPr>
          <p:cNvCxnSpPr>
            <a:cxnSpLocks/>
          </p:cNvCxnSpPr>
          <p:nvPr/>
        </p:nvCxnSpPr>
        <p:spPr>
          <a:xfrm flipH="1">
            <a:off x="8622603" y="12761310"/>
            <a:ext cx="351331" cy="1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786FA6B-F362-DF4C-A74B-A41E82914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74" y="23488298"/>
            <a:ext cx="132069" cy="132069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765E1181-E14A-454C-858F-8A45A9C04B13}"/>
              </a:ext>
            </a:extLst>
          </p:cNvPr>
          <p:cNvSpPr txBox="1"/>
          <p:nvPr/>
        </p:nvSpPr>
        <p:spPr>
          <a:xfrm>
            <a:off x="6094507" y="16436241"/>
            <a:ext cx="1028947" cy="553998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Think Day- </a:t>
            </a:r>
            <a:r>
              <a:rPr lang="en-GB" sz="1000" b="1" dirty="0" err="1"/>
              <a:t>buidling</a:t>
            </a:r>
            <a:r>
              <a:rPr lang="en-GB" sz="1000" b="1" dirty="0"/>
              <a:t> Community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446EB2E5-6D5A-B841-B6F5-BA9DA24BE997}"/>
              </a:ext>
            </a:extLst>
          </p:cNvPr>
          <p:cNvSpPr txBox="1"/>
          <p:nvPr/>
        </p:nvSpPr>
        <p:spPr>
          <a:xfrm>
            <a:off x="2301802" y="12299043"/>
            <a:ext cx="63530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Crime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BB1E0FD-463C-7D46-B018-992FA803EE0E}"/>
              </a:ext>
            </a:extLst>
          </p:cNvPr>
          <p:cNvCxnSpPr>
            <a:cxnSpLocks/>
          </p:cNvCxnSpPr>
          <p:nvPr/>
        </p:nvCxnSpPr>
        <p:spPr>
          <a:xfrm flipV="1">
            <a:off x="2611886" y="11747938"/>
            <a:ext cx="0" cy="556626"/>
          </a:xfrm>
          <a:prstGeom prst="line">
            <a:avLst/>
          </a:prstGeom>
          <a:ln w="38100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01D122B7-893E-4337-BD43-1AAAA90D4F3B}"/>
              </a:ext>
            </a:extLst>
          </p:cNvPr>
          <p:cNvSpPr txBox="1"/>
          <p:nvPr/>
        </p:nvSpPr>
        <p:spPr>
          <a:xfrm>
            <a:off x="7926075" y="14875959"/>
            <a:ext cx="131118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Transition activities</a:t>
            </a: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982EA0E-5462-420B-A979-64C311CEA20B}"/>
              </a:ext>
            </a:extLst>
          </p:cNvPr>
          <p:cNvCxnSpPr>
            <a:cxnSpLocks/>
          </p:cNvCxnSpPr>
          <p:nvPr/>
        </p:nvCxnSpPr>
        <p:spPr>
          <a:xfrm>
            <a:off x="4094298" y="15167447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F3006FEC-12CC-41D8-B940-BD315AE9AB2F}"/>
              </a:ext>
            </a:extLst>
          </p:cNvPr>
          <p:cNvSpPr txBox="1"/>
          <p:nvPr/>
        </p:nvSpPr>
        <p:spPr>
          <a:xfrm>
            <a:off x="2491282" y="15040726"/>
            <a:ext cx="742658" cy="37533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Intro to </a:t>
            </a:r>
            <a:r>
              <a:rPr lang="en-GB" sz="900" b="1" dirty="0" err="1"/>
              <a:t>Unifrog</a:t>
            </a:r>
            <a:endParaRPr lang="en-GB" sz="1050" b="1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8DBE8645-C9EB-4D03-BDFD-32A114AA618E}"/>
              </a:ext>
            </a:extLst>
          </p:cNvPr>
          <p:cNvSpPr txBox="1"/>
          <p:nvPr/>
        </p:nvSpPr>
        <p:spPr>
          <a:xfrm>
            <a:off x="4816237" y="16490928"/>
            <a:ext cx="1183529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School rules and expectations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6386DB1-369C-4D82-AC5B-C42C65DCF1E3}"/>
              </a:ext>
            </a:extLst>
          </p:cNvPr>
          <p:cNvCxnSpPr>
            <a:cxnSpLocks/>
          </p:cNvCxnSpPr>
          <p:nvPr/>
        </p:nvCxnSpPr>
        <p:spPr>
          <a:xfrm flipH="1" flipV="1">
            <a:off x="5322866" y="16047060"/>
            <a:ext cx="1" cy="48414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143DA56D-651D-48FB-A7F5-3DD453474F45}"/>
              </a:ext>
            </a:extLst>
          </p:cNvPr>
          <p:cNvSpPr txBox="1"/>
          <p:nvPr/>
        </p:nvSpPr>
        <p:spPr>
          <a:xfrm>
            <a:off x="7190250" y="16444081"/>
            <a:ext cx="84486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Who am I?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1B57B0D-98CA-BA43-900C-6160AECEA321}"/>
              </a:ext>
            </a:extLst>
          </p:cNvPr>
          <p:cNvSpPr txBox="1"/>
          <p:nvPr/>
        </p:nvSpPr>
        <p:spPr>
          <a:xfrm>
            <a:off x="8851664" y="13013767"/>
            <a:ext cx="771727" cy="338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search for love</a:t>
            </a: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A596D9A-B0CB-9A49-A8FC-D075DB07D77B}"/>
              </a:ext>
            </a:extLst>
          </p:cNvPr>
          <p:cNvCxnSpPr>
            <a:cxnSpLocks/>
          </p:cNvCxnSpPr>
          <p:nvPr/>
        </p:nvCxnSpPr>
        <p:spPr>
          <a:xfrm flipH="1">
            <a:off x="8065565" y="11166353"/>
            <a:ext cx="286125" cy="102782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FECF3302-BC11-7940-8A20-49407AFB4159}"/>
              </a:ext>
            </a:extLst>
          </p:cNvPr>
          <p:cNvSpPr txBox="1"/>
          <p:nvPr/>
        </p:nvSpPr>
        <p:spPr>
          <a:xfrm>
            <a:off x="8332691" y="10987017"/>
            <a:ext cx="68360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Marriage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0AEBEC3-18A7-F648-954D-5B062C163D1C}"/>
              </a:ext>
            </a:extLst>
          </p:cNvPr>
          <p:cNvSpPr txBox="1"/>
          <p:nvPr/>
        </p:nvSpPr>
        <p:spPr>
          <a:xfrm>
            <a:off x="7320095" y="4807096"/>
            <a:ext cx="547587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EPQ Project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6EC666C-5F7D-9542-BE8A-76CA8B1FE5AA}"/>
              </a:ext>
            </a:extLst>
          </p:cNvPr>
          <p:cNvSpPr txBox="1"/>
          <p:nvPr/>
        </p:nvSpPr>
        <p:spPr>
          <a:xfrm>
            <a:off x="2339736" y="4275385"/>
            <a:ext cx="850586" cy="336088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Team building at Water Sports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93F8EEFB-DF83-CE4C-B8EE-4A489BC76BD5}"/>
              </a:ext>
            </a:extLst>
          </p:cNvPr>
          <p:cNvSpPr txBox="1"/>
          <p:nvPr/>
        </p:nvSpPr>
        <p:spPr>
          <a:xfrm>
            <a:off x="6192285" y="4414793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Goal setting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6EEF217A-C942-DB4F-BC98-D7ED3A86A84D}"/>
              </a:ext>
            </a:extLst>
          </p:cNvPr>
          <p:cNvSpPr txBox="1"/>
          <p:nvPr/>
        </p:nvSpPr>
        <p:spPr>
          <a:xfrm>
            <a:off x="2827076" y="9824587"/>
            <a:ext cx="639508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County lines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072953A-6B53-BC43-9A17-64A3B0B73E32}"/>
              </a:ext>
            </a:extLst>
          </p:cNvPr>
          <p:cNvSpPr txBox="1"/>
          <p:nvPr/>
        </p:nvSpPr>
        <p:spPr>
          <a:xfrm>
            <a:off x="2458848" y="11177561"/>
            <a:ext cx="1059620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Holocaust Memorial 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07BA33F-B68F-5643-B15A-A78A3E727511}"/>
              </a:ext>
            </a:extLst>
          </p:cNvPr>
          <p:cNvCxnSpPr>
            <a:cxnSpLocks/>
          </p:cNvCxnSpPr>
          <p:nvPr/>
        </p:nvCxnSpPr>
        <p:spPr>
          <a:xfrm>
            <a:off x="4741265" y="10728751"/>
            <a:ext cx="2961" cy="383277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94F26DB3-E2BE-4B46-A911-11C90D54E8A5}"/>
              </a:ext>
            </a:extLst>
          </p:cNvPr>
          <p:cNvSpPr txBox="1"/>
          <p:nvPr/>
        </p:nvSpPr>
        <p:spPr>
          <a:xfrm>
            <a:off x="4386832" y="2041665"/>
            <a:ext cx="118393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Philosophy &amp; ethics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D2C718FB-1360-8348-8F94-5F6ED4BD3879}"/>
              </a:ext>
            </a:extLst>
          </p:cNvPr>
          <p:cNvSpPr txBox="1"/>
          <p:nvPr/>
        </p:nvSpPr>
        <p:spPr>
          <a:xfrm>
            <a:off x="475829" y="13075322"/>
            <a:ext cx="146455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Appreciating difference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91461EB-BF6B-6149-84D3-170C34AC2F48}"/>
              </a:ext>
            </a:extLst>
          </p:cNvPr>
          <p:cNvCxnSpPr>
            <a:cxnSpLocks/>
          </p:cNvCxnSpPr>
          <p:nvPr/>
        </p:nvCxnSpPr>
        <p:spPr>
          <a:xfrm>
            <a:off x="3218815" y="13245624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75ACDC83-3B2F-754A-AB6C-ADA930FB8175}"/>
              </a:ext>
            </a:extLst>
          </p:cNvPr>
          <p:cNvSpPr txBox="1"/>
          <p:nvPr/>
        </p:nvSpPr>
        <p:spPr>
          <a:xfrm>
            <a:off x="4998877" y="13154011"/>
            <a:ext cx="1411279" cy="217698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Think before you share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B38A9E09-3191-CA48-AAE8-90299AD1B491}"/>
              </a:ext>
            </a:extLst>
          </p:cNvPr>
          <p:cNvSpPr txBox="1"/>
          <p:nvPr/>
        </p:nvSpPr>
        <p:spPr>
          <a:xfrm>
            <a:off x="562958" y="10263533"/>
            <a:ext cx="1001541" cy="221903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Authentic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73C5C-2ECB-42B3-A3BA-3F8DB648E773}"/>
              </a:ext>
            </a:extLst>
          </p:cNvPr>
          <p:cNvSpPr txBox="1"/>
          <p:nvPr/>
        </p:nvSpPr>
        <p:spPr>
          <a:xfrm>
            <a:off x="4326022" y="13423818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CIAG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44B052D-97CE-4D70-8670-7C616E5F8F46}"/>
              </a:ext>
            </a:extLst>
          </p:cNvPr>
          <p:cNvSpPr txBox="1"/>
          <p:nvPr/>
        </p:nvSpPr>
        <p:spPr>
          <a:xfrm>
            <a:off x="831947" y="14361001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PSHE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3823E549-F1C8-4FEE-994F-3143A817387E}"/>
              </a:ext>
            </a:extLst>
          </p:cNvPr>
          <p:cNvSpPr txBox="1"/>
          <p:nvPr/>
        </p:nvSpPr>
        <p:spPr>
          <a:xfrm>
            <a:off x="3324482" y="15516985"/>
            <a:ext cx="742085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RSE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A14467D-5679-47E0-A019-1D52F0457249}"/>
              </a:ext>
            </a:extLst>
          </p:cNvPr>
          <p:cNvSpPr txBox="1"/>
          <p:nvPr/>
        </p:nvSpPr>
        <p:spPr>
          <a:xfrm>
            <a:off x="5461533" y="15770061"/>
            <a:ext cx="95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Induction-Belonging 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B726BD7-27E7-4E7F-9824-F51490F8B824}"/>
              </a:ext>
            </a:extLst>
          </p:cNvPr>
          <p:cNvCxnSpPr>
            <a:cxnSpLocks/>
          </p:cNvCxnSpPr>
          <p:nvPr/>
        </p:nvCxnSpPr>
        <p:spPr>
          <a:xfrm flipH="1">
            <a:off x="3324137" y="14893839"/>
            <a:ext cx="68954" cy="663239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1F3398C-871C-4AA9-89F7-AA902590E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12" y="15470901"/>
            <a:ext cx="868906" cy="868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0BCFBCAF-10DA-4786-9E62-E34BB6412253}"/>
              </a:ext>
            </a:extLst>
          </p:cNvPr>
          <p:cNvSpPr txBox="1"/>
          <p:nvPr/>
        </p:nvSpPr>
        <p:spPr>
          <a:xfrm>
            <a:off x="1968530" y="13281572"/>
            <a:ext cx="108373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Anti Bullying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2D5F544-8361-4D5E-8CBF-5EA966F55690}"/>
              </a:ext>
            </a:extLst>
          </p:cNvPr>
          <p:cNvSpPr txBox="1"/>
          <p:nvPr/>
        </p:nvSpPr>
        <p:spPr>
          <a:xfrm>
            <a:off x="4193417" y="8913206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PS16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D88CD5B-8993-490F-BF37-41265FB86798}"/>
              </a:ext>
            </a:extLst>
          </p:cNvPr>
          <p:cNvSpPr txBox="1"/>
          <p:nvPr/>
        </p:nvSpPr>
        <p:spPr>
          <a:xfrm>
            <a:off x="4849112" y="4772745"/>
            <a:ext cx="103070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UCAS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3F7E7C5-0F76-4D7D-BCFE-BB4254EEA3EC}"/>
              </a:ext>
            </a:extLst>
          </p:cNvPr>
          <p:cNvSpPr txBox="1"/>
          <p:nvPr/>
        </p:nvSpPr>
        <p:spPr>
          <a:xfrm>
            <a:off x="5568101" y="4750588"/>
            <a:ext cx="85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Personal statements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35DD583-8F34-4D5B-B078-6AA0FFB4B024}"/>
              </a:ext>
            </a:extLst>
          </p:cNvPr>
          <p:cNvSpPr txBox="1"/>
          <p:nvPr/>
        </p:nvSpPr>
        <p:spPr>
          <a:xfrm>
            <a:off x="1547881" y="14640358"/>
            <a:ext cx="1023731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Big Green Week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104EB55-D66A-479A-BBC2-3B07D9709DF6}"/>
              </a:ext>
            </a:extLst>
          </p:cNvPr>
          <p:cNvSpPr txBox="1"/>
          <p:nvPr/>
        </p:nvSpPr>
        <p:spPr>
          <a:xfrm>
            <a:off x="2139451" y="16449438"/>
            <a:ext cx="1023731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/>
              <a:t>Antii</a:t>
            </a:r>
            <a:r>
              <a:rPr lang="en-GB" sz="1000" dirty="0"/>
              <a:t>-bullying   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A4B37E3-ABF5-4918-A112-AE70496189AA}"/>
              </a:ext>
            </a:extLst>
          </p:cNvPr>
          <p:cNvSpPr txBox="1"/>
          <p:nvPr/>
        </p:nvSpPr>
        <p:spPr>
          <a:xfrm>
            <a:off x="2872027" y="14764792"/>
            <a:ext cx="1211588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My life on screen</a:t>
            </a:r>
            <a:endParaRPr lang="en-GB" sz="11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0D2E8-77BE-45C8-91EA-C1CA7BE48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881" y="15902335"/>
            <a:ext cx="1031006" cy="264813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3598C8FE-5E4E-4C88-85FB-97F75ADF23CF}"/>
              </a:ext>
            </a:extLst>
          </p:cNvPr>
          <p:cNvSpPr txBox="1"/>
          <p:nvPr/>
        </p:nvSpPr>
        <p:spPr>
          <a:xfrm>
            <a:off x="3027534" y="16805290"/>
            <a:ext cx="1115922" cy="246221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Healthy lifestyles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272A5-B99A-4130-9226-A57CFE31D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396" y="16387922"/>
            <a:ext cx="1071356" cy="1071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E9C5A607-1FB2-4ABB-B2F8-82D2FB70C611}"/>
              </a:ext>
            </a:extLst>
          </p:cNvPr>
          <p:cNvSpPr txBox="1"/>
          <p:nvPr/>
        </p:nvSpPr>
        <p:spPr>
          <a:xfrm>
            <a:off x="2871400" y="14247669"/>
            <a:ext cx="1375702" cy="21544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Extremism (Prevent)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B3CF3F99-EC1E-4BC9-894C-B664D7410BE0}"/>
              </a:ext>
            </a:extLst>
          </p:cNvPr>
          <p:cNvSpPr txBox="1"/>
          <p:nvPr/>
        </p:nvSpPr>
        <p:spPr>
          <a:xfrm>
            <a:off x="6712990" y="12887761"/>
            <a:ext cx="841075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Feelings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F966242-2726-43A9-8BBC-B530DF5883AE}"/>
              </a:ext>
            </a:extLst>
          </p:cNvPr>
          <p:cNvSpPr txBox="1"/>
          <p:nvPr/>
        </p:nvSpPr>
        <p:spPr>
          <a:xfrm>
            <a:off x="0" y="14725425"/>
            <a:ext cx="1155888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Hospitality Team 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142BB8A-813B-42A4-AFCC-3DF2850FCEE6}"/>
              </a:ext>
            </a:extLst>
          </p:cNvPr>
          <p:cNvSpPr txBox="1"/>
          <p:nvPr/>
        </p:nvSpPr>
        <p:spPr>
          <a:xfrm>
            <a:off x="137280" y="15582678"/>
            <a:ext cx="1023731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CIAG-Reception Duty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17BBE-6187-44B1-8F10-907D6BCF66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87" r="20590"/>
          <a:stretch/>
        </p:blipFill>
        <p:spPr>
          <a:xfrm>
            <a:off x="3708070" y="13491876"/>
            <a:ext cx="423137" cy="427135"/>
          </a:xfrm>
          <a:prstGeom prst="rect">
            <a:avLst/>
          </a:prstGeom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D250BDAD-ED6B-4915-8057-38B8BFD552F5}"/>
              </a:ext>
            </a:extLst>
          </p:cNvPr>
          <p:cNvSpPr txBox="1"/>
          <p:nvPr/>
        </p:nvSpPr>
        <p:spPr>
          <a:xfrm>
            <a:off x="6847611" y="14216478"/>
            <a:ext cx="859901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Propaganda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294513-8D00-4BA3-A40D-F7778239C1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311754">
            <a:off x="6712565" y="13103998"/>
            <a:ext cx="109738" cy="359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20ED9-3082-48CE-BB61-D25AB8AB7A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1415" y="13418502"/>
            <a:ext cx="1284046" cy="46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1" name="TextBox 270">
            <a:extLst>
              <a:ext uri="{FF2B5EF4-FFF2-40B4-BE49-F238E27FC236}">
                <a16:creationId xmlns:a16="http://schemas.microsoft.com/office/drawing/2014/main" id="{97874FA5-67E2-4E1A-9FDF-C3C16094F511}"/>
              </a:ext>
            </a:extLst>
          </p:cNvPr>
          <p:cNvSpPr txBox="1"/>
          <p:nvPr/>
        </p:nvSpPr>
        <p:spPr>
          <a:xfrm>
            <a:off x="8344350" y="12152045"/>
            <a:ext cx="907197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 rule of Law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2B809423-C005-4136-91C3-0E80297883C5}"/>
              </a:ext>
            </a:extLst>
          </p:cNvPr>
          <p:cNvSpPr txBox="1"/>
          <p:nvPr/>
        </p:nvSpPr>
        <p:spPr>
          <a:xfrm>
            <a:off x="5227245" y="10618545"/>
            <a:ext cx="676673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Knife crime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7E6553-07E1-433A-BB02-F94459D6E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5540377" y="10837329"/>
            <a:ext cx="80184" cy="338555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728F0C75-CF08-4F94-876B-51C341314CD5}"/>
              </a:ext>
            </a:extLst>
          </p:cNvPr>
          <p:cNvSpPr txBox="1"/>
          <p:nvPr/>
        </p:nvSpPr>
        <p:spPr>
          <a:xfrm>
            <a:off x="197500" y="9075397"/>
            <a:ext cx="1001541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Parenthood (personal relationships)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757B01-D127-4F55-BE97-4CC04DB6FC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8499" y="8773285"/>
            <a:ext cx="109738" cy="323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63E208-2BDB-467F-8BD9-012374D81F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7999170">
            <a:off x="2699164" y="9765211"/>
            <a:ext cx="69625" cy="267507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0FA73AFF-1BEA-4FF7-8E2F-9AEBFBEB3D8E}"/>
              </a:ext>
            </a:extLst>
          </p:cNvPr>
          <p:cNvSpPr txBox="1"/>
          <p:nvPr/>
        </p:nvSpPr>
        <p:spPr>
          <a:xfrm>
            <a:off x="1735921" y="9857492"/>
            <a:ext cx="639508" cy="21544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CV writing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617929B-FB50-4573-AE90-7A8C344076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7886" y="9593760"/>
            <a:ext cx="67062" cy="268247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56959524-FACE-4C98-8EA4-759DEEB1AB8A}"/>
              </a:ext>
            </a:extLst>
          </p:cNvPr>
          <p:cNvSpPr txBox="1"/>
          <p:nvPr/>
        </p:nvSpPr>
        <p:spPr>
          <a:xfrm>
            <a:off x="4496001" y="7908496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Coercive control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EA2B5B4C-615F-4088-821F-5BBBCF154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4903520" y="7590503"/>
            <a:ext cx="109738" cy="323116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52572EAF-6FD4-4BCB-94D1-91CF1902BC95}"/>
              </a:ext>
            </a:extLst>
          </p:cNvPr>
          <p:cNvSpPr txBox="1"/>
          <p:nvPr/>
        </p:nvSpPr>
        <p:spPr>
          <a:xfrm>
            <a:off x="3437224" y="15082683"/>
            <a:ext cx="728693" cy="400110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Changing bodies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408FA885-4491-4F7F-A8F3-711D3E708AE6}"/>
              </a:ext>
            </a:extLst>
          </p:cNvPr>
          <p:cNvSpPr txBox="1"/>
          <p:nvPr/>
        </p:nvSpPr>
        <p:spPr>
          <a:xfrm>
            <a:off x="1781687" y="14134112"/>
            <a:ext cx="1023731" cy="400110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Think Day- Vocation</a:t>
            </a: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47E3D4C-A085-4BE1-82B2-6E450D74B384}"/>
              </a:ext>
            </a:extLst>
          </p:cNvPr>
          <p:cNvCxnSpPr>
            <a:cxnSpLocks/>
          </p:cNvCxnSpPr>
          <p:nvPr/>
        </p:nvCxnSpPr>
        <p:spPr>
          <a:xfrm>
            <a:off x="4522195" y="15319910"/>
            <a:ext cx="23987" cy="230050"/>
          </a:xfrm>
          <a:prstGeom prst="line">
            <a:avLst/>
          </a:prstGeom>
          <a:ln w="38100">
            <a:solidFill>
              <a:srgbClr val="F8B30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9EF70613-1C22-4162-9CC1-D02C6441ED52}"/>
              </a:ext>
            </a:extLst>
          </p:cNvPr>
          <p:cNvSpPr txBox="1"/>
          <p:nvPr/>
        </p:nvSpPr>
        <p:spPr>
          <a:xfrm>
            <a:off x="2762196" y="7933332"/>
            <a:ext cx="779566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Pornography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560723-759D-4C0C-B5B5-F6851C2F3F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386">
            <a:off x="2984670" y="7636520"/>
            <a:ext cx="109738" cy="3048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DF2F50-C902-40E5-B135-4365912A4E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99426" y="8627987"/>
            <a:ext cx="124319" cy="366049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7FC48DB4-4308-434B-BBF2-40C7462FDD4D}"/>
              </a:ext>
            </a:extLst>
          </p:cNvPr>
          <p:cNvSpPr txBox="1"/>
          <p:nvPr/>
        </p:nvSpPr>
        <p:spPr>
          <a:xfrm>
            <a:off x="5838305" y="6368980"/>
            <a:ext cx="1003917" cy="338554"/>
          </a:xfrm>
          <a:prstGeom prst="rect">
            <a:avLst/>
          </a:prstGeom>
          <a:solidFill>
            <a:srgbClr val="FFC1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Core values-</a:t>
            </a:r>
          </a:p>
          <a:p>
            <a:pPr algn="ctr"/>
            <a:r>
              <a:rPr lang="en-GB" sz="800" dirty="0"/>
              <a:t> individual liberty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CC1770D-2D6E-41F3-B621-846B6AA93492}"/>
              </a:ext>
            </a:extLst>
          </p:cNvPr>
          <p:cNvSpPr txBox="1"/>
          <p:nvPr/>
        </p:nvSpPr>
        <p:spPr>
          <a:xfrm>
            <a:off x="2664106" y="8360272"/>
            <a:ext cx="806763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Euthanasia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1BC27AC-B032-43C4-916A-E5FE63E099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0244" y="8574130"/>
            <a:ext cx="121931" cy="456749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068C0599-D3BD-4C7F-BAA5-AA2565D059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55650" y="8535529"/>
            <a:ext cx="121929" cy="473907"/>
          </a:xfrm>
          <a:prstGeom prst="rect">
            <a:avLst/>
          </a:prstGeom>
        </p:spPr>
      </p:pic>
      <p:sp>
        <p:nvSpPr>
          <p:cNvPr id="298" name="TextBox 297">
            <a:extLst>
              <a:ext uri="{FF2B5EF4-FFF2-40B4-BE49-F238E27FC236}">
                <a16:creationId xmlns:a16="http://schemas.microsoft.com/office/drawing/2014/main" id="{EAEAEC00-D205-480F-B15E-A3BF38A7A347}"/>
              </a:ext>
            </a:extLst>
          </p:cNvPr>
          <p:cNvSpPr txBox="1"/>
          <p:nvPr/>
        </p:nvSpPr>
        <p:spPr>
          <a:xfrm>
            <a:off x="3871602" y="8337054"/>
            <a:ext cx="9446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 Death Penalty</a:t>
            </a:r>
          </a:p>
        </p:txBody>
      </p:sp>
      <p:pic>
        <p:nvPicPr>
          <p:cNvPr id="312" name="Picture 311">
            <a:extLst>
              <a:ext uri="{FF2B5EF4-FFF2-40B4-BE49-F238E27FC236}">
                <a16:creationId xmlns:a16="http://schemas.microsoft.com/office/drawing/2014/main" id="{71AA8279-5809-4712-8A1E-31D62AA9E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635549" y="9793429"/>
            <a:ext cx="121931" cy="456749"/>
          </a:xfrm>
          <a:prstGeom prst="rect">
            <a:avLst/>
          </a:prstGeom>
        </p:spPr>
      </p:pic>
      <p:sp>
        <p:nvSpPr>
          <p:cNvPr id="313" name="TextBox 312">
            <a:extLst>
              <a:ext uri="{FF2B5EF4-FFF2-40B4-BE49-F238E27FC236}">
                <a16:creationId xmlns:a16="http://schemas.microsoft.com/office/drawing/2014/main" id="{435D43B6-EF05-41A4-85C3-A486B78C5416}"/>
              </a:ext>
            </a:extLst>
          </p:cNvPr>
          <p:cNvSpPr txBox="1"/>
          <p:nvPr/>
        </p:nvSpPr>
        <p:spPr>
          <a:xfrm>
            <a:off x="3275471" y="10263994"/>
            <a:ext cx="80676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Aims of punishment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FDBFC06-598A-4A5A-B037-5D74F519571E}"/>
              </a:ext>
            </a:extLst>
          </p:cNvPr>
          <p:cNvSpPr txBox="1"/>
          <p:nvPr/>
        </p:nvSpPr>
        <p:spPr>
          <a:xfrm>
            <a:off x="523781" y="8305927"/>
            <a:ext cx="80676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Morality and forgiveness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E366019-2896-4773-A477-79D8C7BA1C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312276">
            <a:off x="1200065" y="8622068"/>
            <a:ext cx="119908" cy="515735"/>
          </a:xfrm>
          <a:prstGeom prst="rect">
            <a:avLst/>
          </a:prstGeom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A27D8981-CB8F-491E-9D46-012408020178}"/>
              </a:ext>
            </a:extLst>
          </p:cNvPr>
          <p:cNvSpPr txBox="1"/>
          <p:nvPr/>
        </p:nvSpPr>
        <p:spPr>
          <a:xfrm>
            <a:off x="7302387" y="7806442"/>
            <a:ext cx="905508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Finance budgeting and banking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B39B01C3-7169-4E8F-BC0F-88BA769AC599}"/>
              </a:ext>
            </a:extLst>
          </p:cNvPr>
          <p:cNvSpPr txBox="1"/>
          <p:nvPr/>
        </p:nvSpPr>
        <p:spPr>
          <a:xfrm>
            <a:off x="4792152" y="6302207"/>
            <a:ext cx="90550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Interview skills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39BB6A3-73E9-4C42-BCE0-8ACD559A5CF9}"/>
              </a:ext>
            </a:extLst>
          </p:cNvPr>
          <p:cNvCxnSpPr>
            <a:cxnSpLocks/>
          </p:cNvCxnSpPr>
          <p:nvPr/>
        </p:nvCxnSpPr>
        <p:spPr>
          <a:xfrm>
            <a:off x="5223923" y="6512227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46C7DB34-BBB1-4D19-80D2-398DEC06B225}"/>
              </a:ext>
            </a:extLst>
          </p:cNvPr>
          <p:cNvCxnSpPr>
            <a:cxnSpLocks/>
          </p:cNvCxnSpPr>
          <p:nvPr/>
        </p:nvCxnSpPr>
        <p:spPr>
          <a:xfrm>
            <a:off x="6006421" y="4349009"/>
            <a:ext cx="0" cy="266897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9737C27A-361B-4CC4-9593-5EE4FD99C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03723" y="8977349"/>
            <a:ext cx="825011" cy="829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B9559F4-03EE-4272-8EFF-BF0A09BCDD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6484" y="663401"/>
            <a:ext cx="1967584" cy="6802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5576CC-62BA-4238-A2DA-D80D50871B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428440">
            <a:off x="6428795" y="7578715"/>
            <a:ext cx="109738" cy="323116"/>
          </a:xfrm>
          <a:prstGeom prst="rect">
            <a:avLst/>
          </a:prstGeom>
        </p:spPr>
      </p:pic>
      <p:sp>
        <p:nvSpPr>
          <p:cNvPr id="320" name="TextBox 319">
            <a:extLst>
              <a:ext uri="{FF2B5EF4-FFF2-40B4-BE49-F238E27FC236}">
                <a16:creationId xmlns:a16="http://schemas.microsoft.com/office/drawing/2014/main" id="{8F2DFA9A-2DEE-4153-9385-8343F4456D58}"/>
              </a:ext>
            </a:extLst>
          </p:cNvPr>
          <p:cNvSpPr txBox="1"/>
          <p:nvPr/>
        </p:nvSpPr>
        <p:spPr>
          <a:xfrm>
            <a:off x="3033611" y="5551280"/>
            <a:ext cx="1207503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Situation &amp; Moral ethics</a:t>
            </a:r>
          </a:p>
          <a:p>
            <a:pPr algn="ctr"/>
            <a:r>
              <a:rPr lang="en-GB" sz="800" dirty="0"/>
              <a:t>Euthanasia, Pornography etc.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33B441E8-F5C3-4F59-9B41-AAD7F1AE5486}"/>
              </a:ext>
            </a:extLst>
          </p:cNvPr>
          <p:cNvCxnSpPr>
            <a:cxnSpLocks/>
          </p:cNvCxnSpPr>
          <p:nvPr/>
        </p:nvCxnSpPr>
        <p:spPr>
          <a:xfrm flipH="1" flipV="1">
            <a:off x="2505610" y="3107332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D722587F-43A1-4F58-93A7-F89189BF2EBA}"/>
              </a:ext>
            </a:extLst>
          </p:cNvPr>
          <p:cNvSpPr txBox="1"/>
          <p:nvPr/>
        </p:nvSpPr>
        <p:spPr>
          <a:xfrm>
            <a:off x="1566196" y="3171349"/>
            <a:ext cx="618730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Theology of the Body</a:t>
            </a: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7C35D6C4-44B4-4BF4-8427-96AC20F14013}"/>
              </a:ext>
            </a:extLst>
          </p:cNvPr>
          <p:cNvCxnSpPr>
            <a:cxnSpLocks/>
          </p:cNvCxnSpPr>
          <p:nvPr/>
        </p:nvCxnSpPr>
        <p:spPr>
          <a:xfrm flipH="1" flipV="1">
            <a:off x="4141322" y="5294691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0FA72117-719F-4534-8414-FDB0599DCC63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796691" y="2259122"/>
            <a:ext cx="19546" cy="200400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6E13410-6C1F-47E2-B9E0-E0F3F907A0D6}"/>
              </a:ext>
            </a:extLst>
          </p:cNvPr>
          <p:cNvCxnSpPr>
            <a:cxnSpLocks/>
          </p:cNvCxnSpPr>
          <p:nvPr/>
        </p:nvCxnSpPr>
        <p:spPr>
          <a:xfrm>
            <a:off x="5091170" y="3982424"/>
            <a:ext cx="146929" cy="637577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6FB7F94D-7AE0-42DA-BA79-CEE527E7F710}"/>
              </a:ext>
            </a:extLst>
          </p:cNvPr>
          <p:cNvSpPr txBox="1"/>
          <p:nvPr/>
        </p:nvSpPr>
        <p:spPr>
          <a:xfrm>
            <a:off x="4561529" y="3807178"/>
            <a:ext cx="87187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loneliness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CC13F188-597A-4119-82EC-60B7CADFA306}"/>
              </a:ext>
            </a:extLst>
          </p:cNvPr>
          <p:cNvSpPr txBox="1"/>
          <p:nvPr/>
        </p:nvSpPr>
        <p:spPr>
          <a:xfrm>
            <a:off x="4329330" y="16928400"/>
            <a:ext cx="1115922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Where we come from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0DE63-B9CC-40E0-9ADC-FCB469003D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71943" y="12526739"/>
            <a:ext cx="828108" cy="487122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0D734681-FFBE-48B2-B507-BD24F6FC9242}"/>
              </a:ext>
            </a:extLst>
          </p:cNvPr>
          <p:cNvSpPr txBox="1"/>
          <p:nvPr/>
        </p:nvSpPr>
        <p:spPr>
          <a:xfrm>
            <a:off x="1163287" y="16516080"/>
            <a:ext cx="844863" cy="24622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Knife crime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ECBBA53E-74C4-46E2-9CB7-BB74CF0808CB}"/>
              </a:ext>
            </a:extLst>
          </p:cNvPr>
          <p:cNvSpPr txBox="1"/>
          <p:nvPr/>
        </p:nvSpPr>
        <p:spPr>
          <a:xfrm>
            <a:off x="1771998" y="16783846"/>
            <a:ext cx="1115922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Living in the wider world  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A00B7AE1-3227-48D3-B0A7-F96B012A8FDC}"/>
              </a:ext>
            </a:extLst>
          </p:cNvPr>
          <p:cNvSpPr txBox="1"/>
          <p:nvPr/>
        </p:nvSpPr>
        <p:spPr>
          <a:xfrm>
            <a:off x="2654377" y="15794090"/>
            <a:ext cx="679065" cy="553998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Catholic Social Teaching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F7872-6B48-49AD-BA69-95A61D93C07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1277" y="14080226"/>
            <a:ext cx="858946" cy="653663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4FCAB0D7-93CB-474E-92DA-9DAAAB963532}"/>
              </a:ext>
            </a:extLst>
          </p:cNvPr>
          <p:cNvSpPr txBox="1"/>
          <p:nvPr/>
        </p:nvSpPr>
        <p:spPr>
          <a:xfrm>
            <a:off x="100347" y="15102347"/>
            <a:ext cx="1023731" cy="400110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Think before you share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8F954105-5562-4CBD-9D0C-AD815C4B4939}"/>
              </a:ext>
            </a:extLst>
          </p:cNvPr>
          <p:cNvSpPr txBox="1"/>
          <p:nvPr/>
        </p:nvSpPr>
        <p:spPr>
          <a:xfrm>
            <a:off x="2249814" y="12638691"/>
            <a:ext cx="97711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Appreciating differences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0369DE1-8C66-4922-B247-A2AF1F68C8A0}"/>
              </a:ext>
            </a:extLst>
          </p:cNvPr>
          <p:cNvSpPr txBox="1"/>
          <p:nvPr/>
        </p:nvSpPr>
        <p:spPr>
          <a:xfrm>
            <a:off x="499967" y="13408702"/>
            <a:ext cx="731959" cy="338554"/>
          </a:xfrm>
          <a:prstGeom prst="rect">
            <a:avLst/>
          </a:prstGeom>
          <a:solidFill>
            <a:srgbClr val="FFEFBD"/>
          </a:solidFill>
          <a:ln>
            <a:solidFill>
              <a:srgbClr val="F8B3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Created and chosen</a:t>
            </a: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EE0277E8-772F-4282-995E-B8530EF1BC96}"/>
              </a:ext>
            </a:extLst>
          </p:cNvPr>
          <p:cNvCxnSpPr>
            <a:cxnSpLocks/>
          </p:cNvCxnSpPr>
          <p:nvPr/>
        </p:nvCxnSpPr>
        <p:spPr>
          <a:xfrm>
            <a:off x="2610309" y="12980056"/>
            <a:ext cx="3392" cy="457714"/>
          </a:xfrm>
          <a:prstGeom prst="line">
            <a:avLst/>
          </a:prstGeom>
          <a:ln w="381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9E869C-C767-4CC3-8574-8A5725AC43C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2445" t="11076" r="20698" b="10874"/>
          <a:stretch/>
        </p:blipFill>
        <p:spPr>
          <a:xfrm>
            <a:off x="8350659" y="9823451"/>
            <a:ext cx="1009538" cy="736223"/>
          </a:xfrm>
          <a:prstGeom prst="rect">
            <a:avLst/>
          </a:prstGeom>
        </p:spPr>
      </p:pic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68CDC14F-EF01-404E-8C37-E369257A4FE4}"/>
              </a:ext>
            </a:extLst>
          </p:cNvPr>
          <p:cNvCxnSpPr>
            <a:cxnSpLocks/>
          </p:cNvCxnSpPr>
          <p:nvPr/>
        </p:nvCxnSpPr>
        <p:spPr>
          <a:xfrm flipH="1" flipV="1">
            <a:off x="6359297" y="13957582"/>
            <a:ext cx="14507" cy="299331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62F21108-B419-40F3-85EE-877E205B2DF5}"/>
              </a:ext>
            </a:extLst>
          </p:cNvPr>
          <p:cNvSpPr txBox="1"/>
          <p:nvPr/>
        </p:nvSpPr>
        <p:spPr>
          <a:xfrm>
            <a:off x="6125856" y="14237747"/>
            <a:ext cx="644277" cy="338554"/>
          </a:xfrm>
          <a:prstGeom prst="rect">
            <a:avLst/>
          </a:prstGeom>
          <a:solidFill>
            <a:srgbClr val="CACAFE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Conflict Resolution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67220D05-E1A3-4811-8F51-B4AFFFDCA135}"/>
              </a:ext>
            </a:extLst>
          </p:cNvPr>
          <p:cNvSpPr txBox="1"/>
          <p:nvPr/>
        </p:nvSpPr>
        <p:spPr>
          <a:xfrm>
            <a:off x="4989786" y="11839746"/>
            <a:ext cx="971384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Human rights and responsibilities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70EC4D52-4494-4485-85FB-4D5ED38FD066}"/>
              </a:ext>
            </a:extLst>
          </p:cNvPr>
          <p:cNvCxnSpPr>
            <a:cxnSpLocks/>
          </p:cNvCxnSpPr>
          <p:nvPr/>
        </p:nvCxnSpPr>
        <p:spPr>
          <a:xfrm flipH="1" flipV="1">
            <a:off x="4687942" y="11818230"/>
            <a:ext cx="196267" cy="556546"/>
          </a:xfrm>
          <a:prstGeom prst="line">
            <a:avLst/>
          </a:prstGeom>
          <a:ln w="38100">
            <a:solidFill>
              <a:srgbClr val="FF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D6E75050-8BD5-4484-8E61-214B3D57B829}"/>
              </a:ext>
            </a:extLst>
          </p:cNvPr>
          <p:cNvSpPr txBox="1"/>
          <p:nvPr/>
        </p:nvSpPr>
        <p:spPr>
          <a:xfrm>
            <a:off x="4811498" y="12298525"/>
            <a:ext cx="991948" cy="369332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Love, honour and cherish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BD4E45-0DE7-4869-BA26-C5FC1885621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5054" r="33719"/>
          <a:stretch/>
        </p:blipFill>
        <p:spPr>
          <a:xfrm>
            <a:off x="1830833" y="7930996"/>
            <a:ext cx="346622" cy="74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6" name="TextBox 335">
            <a:extLst>
              <a:ext uri="{FF2B5EF4-FFF2-40B4-BE49-F238E27FC236}">
                <a16:creationId xmlns:a16="http://schemas.microsoft.com/office/drawing/2014/main" id="{F4E398C3-98EF-4D8B-8C81-3CAC4C37D205}"/>
              </a:ext>
            </a:extLst>
          </p:cNvPr>
          <p:cNvSpPr txBox="1"/>
          <p:nvPr/>
        </p:nvSpPr>
        <p:spPr>
          <a:xfrm>
            <a:off x="92838" y="9793429"/>
            <a:ext cx="1001541" cy="221903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Self image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6BB707D5-4B48-407C-93F3-804A567C97BD}"/>
              </a:ext>
            </a:extLst>
          </p:cNvPr>
          <p:cNvSpPr txBox="1"/>
          <p:nvPr/>
        </p:nvSpPr>
        <p:spPr>
          <a:xfrm>
            <a:off x="7673478" y="9986295"/>
            <a:ext cx="723269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Healthy relationships Consent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968A5253-1303-4D42-83A3-6DFB7410294B}"/>
              </a:ext>
            </a:extLst>
          </p:cNvPr>
          <p:cNvSpPr txBox="1"/>
          <p:nvPr/>
        </p:nvSpPr>
        <p:spPr>
          <a:xfrm>
            <a:off x="5871888" y="10055736"/>
            <a:ext cx="844827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Employment rights and responsibilities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14A521-C431-4FF5-9B3E-1B5D82FA3E9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2817" y="9774122"/>
            <a:ext cx="207282" cy="274344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4C168CD9-0D1F-4592-B9B7-8CD46CFD9D07}"/>
              </a:ext>
            </a:extLst>
          </p:cNvPr>
          <p:cNvSpPr txBox="1"/>
          <p:nvPr/>
        </p:nvSpPr>
        <p:spPr>
          <a:xfrm>
            <a:off x="6784573" y="10016665"/>
            <a:ext cx="828108" cy="646331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Finance – consumer rights, ethical choices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41C071C3-1249-46F4-B63E-072AB6BD5203}"/>
              </a:ext>
            </a:extLst>
          </p:cNvPr>
          <p:cNvSpPr txBox="1"/>
          <p:nvPr/>
        </p:nvSpPr>
        <p:spPr>
          <a:xfrm>
            <a:off x="8327196" y="8336461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Growth mindset- resilience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943835-7970-4587-8586-9098D5809BE7}"/>
              </a:ext>
            </a:extLst>
          </p:cNvPr>
          <p:cNvSpPr txBox="1"/>
          <p:nvPr/>
        </p:nvSpPr>
        <p:spPr>
          <a:xfrm>
            <a:off x="6447983" y="7300784"/>
            <a:ext cx="2268731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UCAS Prep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67CBF674-687C-4FEA-9FD9-0A013D50F1A2}"/>
              </a:ext>
            </a:extLst>
          </p:cNvPr>
          <p:cNvSpPr txBox="1"/>
          <p:nvPr/>
        </p:nvSpPr>
        <p:spPr>
          <a:xfrm>
            <a:off x="8596031" y="7381764"/>
            <a:ext cx="905508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Growth mindset- perseverance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16AED60-3DD9-44D2-B9B0-CAAE8CC92AC7}"/>
              </a:ext>
            </a:extLst>
          </p:cNvPr>
          <p:cNvSpPr txBox="1"/>
          <p:nvPr/>
        </p:nvSpPr>
        <p:spPr>
          <a:xfrm>
            <a:off x="6355233" y="7862043"/>
            <a:ext cx="860728" cy="21544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Addiction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52CDEBAE-E813-4D83-8CD5-2A0BAD8DCAD7}"/>
              </a:ext>
            </a:extLst>
          </p:cNvPr>
          <p:cNvSpPr txBox="1"/>
          <p:nvPr/>
        </p:nvSpPr>
        <p:spPr>
          <a:xfrm>
            <a:off x="2428460" y="6112302"/>
            <a:ext cx="844827" cy="58477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FGM/ Testicular, bowel and breast cancer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F3840DB-2D42-4696-994D-B71ECCF0E5D9}"/>
              </a:ext>
            </a:extLst>
          </p:cNvPr>
          <p:cNvSpPr txBox="1"/>
          <p:nvPr/>
        </p:nvSpPr>
        <p:spPr>
          <a:xfrm>
            <a:off x="3780453" y="6745515"/>
            <a:ext cx="2268731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Eco Road Map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700D92E-5C14-49F6-9C15-37018EBAA96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8259" y="5704160"/>
            <a:ext cx="1102557" cy="1078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8ECE5-0882-4C19-AB14-3A1F71F7674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8921" y="5240730"/>
            <a:ext cx="1010335" cy="1089267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A5521ADD-40CE-4002-B075-9099CC800C0A}"/>
              </a:ext>
            </a:extLst>
          </p:cNvPr>
          <p:cNvSpPr txBox="1"/>
          <p:nvPr/>
        </p:nvSpPr>
        <p:spPr>
          <a:xfrm>
            <a:off x="4342272" y="5319933"/>
            <a:ext cx="457994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Braille &amp; BSL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A3933F2-670C-40B2-9226-CCA9B07037E3}"/>
              </a:ext>
            </a:extLst>
          </p:cNvPr>
          <p:cNvSpPr txBox="1"/>
          <p:nvPr/>
        </p:nvSpPr>
        <p:spPr>
          <a:xfrm>
            <a:off x="2486421" y="5175584"/>
            <a:ext cx="84398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Diversity Week-                      Black History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9F290F28-4646-4AE4-A28E-7261341F92EE}"/>
              </a:ext>
            </a:extLst>
          </p:cNvPr>
          <p:cNvSpPr txBox="1"/>
          <p:nvPr/>
        </p:nvSpPr>
        <p:spPr>
          <a:xfrm>
            <a:off x="609209" y="3383272"/>
            <a:ext cx="839325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Anthony Nolan Trust campaign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D0519434-BAA9-4220-A872-7EE2B0CA6496}"/>
              </a:ext>
            </a:extLst>
          </p:cNvPr>
          <p:cNvSpPr txBox="1"/>
          <p:nvPr/>
        </p:nvSpPr>
        <p:spPr>
          <a:xfrm>
            <a:off x="2274490" y="3892630"/>
            <a:ext cx="737772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Sepsis  awareness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084D7781-14FA-4EEC-8C4C-A2C6F5754C63}"/>
              </a:ext>
            </a:extLst>
          </p:cNvPr>
          <p:cNvSpPr txBox="1"/>
          <p:nvPr/>
        </p:nvSpPr>
        <p:spPr>
          <a:xfrm>
            <a:off x="5871888" y="5438787"/>
            <a:ext cx="70532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Virtue ethics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DB8C060-25AC-4283-A0D9-B06CBD7B5345}"/>
              </a:ext>
            </a:extLst>
          </p:cNvPr>
          <p:cNvCxnSpPr>
            <a:cxnSpLocks/>
          </p:cNvCxnSpPr>
          <p:nvPr/>
        </p:nvCxnSpPr>
        <p:spPr>
          <a:xfrm flipH="1" flipV="1">
            <a:off x="6225180" y="5166124"/>
            <a:ext cx="27462" cy="267030"/>
          </a:xfrm>
          <a:prstGeom prst="line">
            <a:avLst/>
          </a:prstGeom>
          <a:ln w="381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C458EFDB-3BF7-4537-BC2D-0DF33F25B0C8}"/>
              </a:ext>
            </a:extLst>
          </p:cNvPr>
          <p:cNvSpPr txBox="1"/>
          <p:nvPr/>
        </p:nvSpPr>
        <p:spPr>
          <a:xfrm>
            <a:off x="3052269" y="3757679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International Sports Day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963660CC-8771-4DF3-BCDE-F6CA804B4E4C}"/>
              </a:ext>
            </a:extLst>
          </p:cNvPr>
          <p:cNvSpPr txBox="1"/>
          <p:nvPr/>
        </p:nvSpPr>
        <p:spPr>
          <a:xfrm>
            <a:off x="3685361" y="4783791"/>
            <a:ext cx="900831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McMillan Coffee Morning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8F0947-9510-46D1-910C-B4CC6A57D4F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0296" y="8190285"/>
            <a:ext cx="1007930" cy="308735"/>
          </a:xfrm>
          <a:prstGeom prst="rect">
            <a:avLst/>
          </a:prstGeom>
        </p:spPr>
      </p:pic>
      <p:sp>
        <p:nvSpPr>
          <p:cNvPr id="351" name="TextBox 350">
            <a:extLst>
              <a:ext uri="{FF2B5EF4-FFF2-40B4-BE49-F238E27FC236}">
                <a16:creationId xmlns:a16="http://schemas.microsoft.com/office/drawing/2014/main" id="{13110642-D40A-4087-99A2-40B489BA2C59}"/>
              </a:ext>
            </a:extLst>
          </p:cNvPr>
          <p:cNvSpPr txBox="1"/>
          <p:nvPr/>
        </p:nvSpPr>
        <p:spPr>
          <a:xfrm>
            <a:off x="5879819" y="5717445"/>
            <a:ext cx="745645" cy="58477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Senior Student Leadership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D956F-944D-4AE7-949C-9B7E2B958A03}"/>
              </a:ext>
            </a:extLst>
          </p:cNvPr>
          <p:cNvSpPr txBox="1"/>
          <p:nvPr/>
        </p:nvSpPr>
        <p:spPr>
          <a:xfrm>
            <a:off x="1307471" y="302066"/>
            <a:ext cx="949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Year 13 Celebration Mass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6FC243-E7EF-4FF1-B65F-D745C0C191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53308" y="4208420"/>
            <a:ext cx="151890" cy="472091"/>
          </a:xfrm>
          <a:prstGeom prst="rect">
            <a:avLst/>
          </a:prstGeom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ECB2BAD4-8E1E-4316-9BF2-883E7F36690C}"/>
              </a:ext>
            </a:extLst>
          </p:cNvPr>
          <p:cNvSpPr txBox="1"/>
          <p:nvPr/>
        </p:nvSpPr>
        <p:spPr>
          <a:xfrm>
            <a:off x="7163242" y="3876290"/>
            <a:ext cx="871870" cy="338554"/>
          </a:xfrm>
          <a:prstGeom prst="rect">
            <a:avLst/>
          </a:prstGeom>
          <a:solidFill>
            <a:srgbClr val="DDF6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loneliness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04FA1255-332A-4368-81A1-BA8935E64D1A}"/>
              </a:ext>
            </a:extLst>
          </p:cNvPr>
          <p:cNvSpPr txBox="1"/>
          <p:nvPr/>
        </p:nvSpPr>
        <p:spPr>
          <a:xfrm>
            <a:off x="7057570" y="2005737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Cultural Food day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9353C400-8592-47EB-9D61-4833E5E99312}"/>
              </a:ext>
            </a:extLst>
          </p:cNvPr>
          <p:cNvSpPr txBox="1"/>
          <p:nvPr/>
        </p:nvSpPr>
        <p:spPr>
          <a:xfrm>
            <a:off x="5620561" y="3417570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Food on a budget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8BFA731-AD2E-45E0-A0E5-5A7A47675976}"/>
              </a:ext>
            </a:extLst>
          </p:cNvPr>
          <p:cNvSpPr txBox="1"/>
          <p:nvPr/>
        </p:nvSpPr>
        <p:spPr>
          <a:xfrm>
            <a:off x="3273287" y="1665003"/>
            <a:ext cx="1027372" cy="21544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Keep Fit sessions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924E461-4B04-4131-918C-65B1A12A5AEE}"/>
              </a:ext>
            </a:extLst>
          </p:cNvPr>
          <p:cNvSpPr txBox="1"/>
          <p:nvPr/>
        </p:nvSpPr>
        <p:spPr>
          <a:xfrm>
            <a:off x="4044948" y="3515362"/>
            <a:ext cx="1103548" cy="22183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Debating Competition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670F6BD6-8A0F-43DB-85AC-3F3287E2B290}"/>
              </a:ext>
            </a:extLst>
          </p:cNvPr>
          <p:cNvSpPr txBox="1"/>
          <p:nvPr/>
        </p:nvSpPr>
        <p:spPr>
          <a:xfrm>
            <a:off x="2351809" y="3371020"/>
            <a:ext cx="695818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Propoganda</a:t>
            </a:r>
            <a:endParaRPr lang="en-GB" sz="800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86776B30-036F-4A9F-A05B-2EF5F04C475A}"/>
              </a:ext>
            </a:extLst>
          </p:cNvPr>
          <p:cNvSpPr txBox="1"/>
          <p:nvPr/>
        </p:nvSpPr>
        <p:spPr>
          <a:xfrm>
            <a:off x="6861220" y="3422876"/>
            <a:ext cx="839325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Sixth Form newsletter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1794D41-CE37-4D02-B3F7-62ADBBB3F72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4476" y="3895366"/>
            <a:ext cx="1068277" cy="6169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3857B9-736F-456D-AE6E-B987C38AE28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85925" y="1064255"/>
            <a:ext cx="847786" cy="882467"/>
          </a:xfrm>
          <a:prstGeom prst="rect">
            <a:avLst/>
          </a:prstGeom>
        </p:spPr>
      </p:pic>
      <p:sp>
        <p:nvSpPr>
          <p:cNvPr id="359" name="TextBox 358">
            <a:extLst>
              <a:ext uri="{FF2B5EF4-FFF2-40B4-BE49-F238E27FC236}">
                <a16:creationId xmlns:a16="http://schemas.microsoft.com/office/drawing/2014/main" id="{FEE3779D-B7A8-4ED9-A276-4BE502D9FFBB}"/>
              </a:ext>
            </a:extLst>
          </p:cNvPr>
          <p:cNvSpPr txBox="1"/>
          <p:nvPr/>
        </p:nvSpPr>
        <p:spPr>
          <a:xfrm>
            <a:off x="8132133" y="5000829"/>
            <a:ext cx="101033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Refugee Awareness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0016BE6E-543F-47A2-A0F9-1BCA54F6EB7D}"/>
              </a:ext>
            </a:extLst>
          </p:cNvPr>
          <p:cNvSpPr txBox="1"/>
          <p:nvPr/>
        </p:nvSpPr>
        <p:spPr>
          <a:xfrm>
            <a:off x="2534110" y="4719567"/>
            <a:ext cx="85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Sixth Form Induction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49B1D73C-481E-48B6-AA49-5999FA79F43D}"/>
              </a:ext>
            </a:extLst>
          </p:cNvPr>
          <p:cNvSpPr txBox="1"/>
          <p:nvPr/>
        </p:nvSpPr>
        <p:spPr>
          <a:xfrm>
            <a:off x="2095867" y="7391230"/>
            <a:ext cx="1670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Sixth Form Taster Days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CB6F916-19A9-432D-8874-659C5A5FEBBE}"/>
              </a:ext>
            </a:extLst>
          </p:cNvPr>
          <p:cNvSpPr txBox="1"/>
          <p:nvPr/>
        </p:nvSpPr>
        <p:spPr>
          <a:xfrm>
            <a:off x="170406" y="5339658"/>
            <a:ext cx="839325" cy="21544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Careers Fair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0D52067-FC29-4AD7-B069-19B0CE84BDF2}"/>
              </a:ext>
            </a:extLst>
          </p:cNvPr>
          <p:cNvSpPr txBox="1"/>
          <p:nvPr/>
        </p:nvSpPr>
        <p:spPr>
          <a:xfrm>
            <a:off x="1284036" y="6602328"/>
            <a:ext cx="930973" cy="338554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Career guidance appointments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323AFE3C-3318-44E6-A739-8C94F8A66B1D}"/>
              </a:ext>
            </a:extLst>
          </p:cNvPr>
          <p:cNvSpPr txBox="1"/>
          <p:nvPr/>
        </p:nvSpPr>
        <p:spPr>
          <a:xfrm>
            <a:off x="8556871" y="4228404"/>
            <a:ext cx="839325" cy="461665"/>
          </a:xfrm>
          <a:prstGeom prst="rect">
            <a:avLst/>
          </a:prstGeom>
          <a:solidFill>
            <a:srgbClr val="FFEFBD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University &amp; Apprenticeship Fairs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A0F068A-DB4E-490C-9515-22A2600CD275}"/>
              </a:ext>
            </a:extLst>
          </p:cNvPr>
          <p:cNvSpPr txBox="1"/>
          <p:nvPr/>
        </p:nvSpPr>
        <p:spPr>
          <a:xfrm>
            <a:off x="127223" y="2475482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Wellbeing preparing for exams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B375933-3837-4A86-85FB-BF73767394B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10234" y="2491399"/>
            <a:ext cx="1109568" cy="58526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C78FF9-D14D-44A9-BA7B-0DD34D93D2E5}"/>
              </a:ext>
            </a:extLst>
          </p:cNvPr>
          <p:cNvSpPr txBox="1"/>
          <p:nvPr/>
        </p:nvSpPr>
        <p:spPr>
          <a:xfrm>
            <a:off x="5936479" y="2623441"/>
            <a:ext cx="129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Submitted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960C691-D556-4B64-8797-7B670A30477E}"/>
              </a:ext>
            </a:extLst>
          </p:cNvPr>
          <p:cNvSpPr txBox="1"/>
          <p:nvPr/>
        </p:nvSpPr>
        <p:spPr>
          <a:xfrm>
            <a:off x="8182937" y="1918646"/>
            <a:ext cx="1027372" cy="338554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University Taster Day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AAB880B9-7A17-4A61-B5FD-DB2EC2E12CD4}"/>
              </a:ext>
            </a:extLst>
          </p:cNvPr>
          <p:cNvSpPr txBox="1"/>
          <p:nvPr/>
        </p:nvSpPr>
        <p:spPr>
          <a:xfrm>
            <a:off x="693208" y="1220048"/>
            <a:ext cx="69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Award’s Evening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1A519EA-CA2B-446F-A301-C6863428E9FA}"/>
              </a:ext>
            </a:extLst>
          </p:cNvPr>
          <p:cNvSpPr txBox="1"/>
          <p:nvPr/>
        </p:nvSpPr>
        <p:spPr>
          <a:xfrm>
            <a:off x="8466035" y="3590717"/>
            <a:ext cx="1027372" cy="461665"/>
          </a:xfrm>
          <a:prstGeom prst="rect">
            <a:avLst/>
          </a:prstGeom>
          <a:solidFill>
            <a:srgbClr val="C5FEA8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Work Experience &amp; Nuffield Summer Schools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A983F6A4E834B89CB1E8842E370B4" ma:contentTypeVersion="9" ma:contentTypeDescription="Create a new document." ma:contentTypeScope="" ma:versionID="29957d73dd0eb7223b24b753f230028f">
  <xsd:schema xmlns:xsd="http://www.w3.org/2001/XMLSchema" xmlns:xs="http://www.w3.org/2001/XMLSchema" xmlns:p="http://schemas.microsoft.com/office/2006/metadata/properties" xmlns:ns2="15ff932f-02d3-4aa3-94f6-200bd49692a1" xmlns:ns3="5986b7b3-129a-4b69-b1c7-48bbd58f38d1" targetNamespace="http://schemas.microsoft.com/office/2006/metadata/properties" ma:root="true" ma:fieldsID="5b653738f2f700b214d2a8feaaff25c2" ns2:_="" ns3:_="">
    <xsd:import namespace="15ff932f-02d3-4aa3-94f6-200bd49692a1"/>
    <xsd:import namespace="5986b7b3-129a-4b69-b1c7-48bbd58f3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932f-02d3-4aa3-94f6-200bd4969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6b7b3-129a-4b69-b1c7-48bbd58f3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F8ABE-83CA-4543-9943-FC561B0C5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f932f-02d3-4aa3-94f6-200bd49692a1"/>
    <ds:schemaRef ds:uri="5986b7b3-129a-4b69-b1c7-48bbd58f3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CC8942-9DCC-4645-86B0-952D4C9182FA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15ff932f-02d3-4aa3-94f6-200bd49692a1"/>
    <ds:schemaRef ds:uri="http://purl.org/dc/dcmitype/"/>
    <ds:schemaRef ds:uri="http://schemas.microsoft.com/office/infopath/2007/PartnerControls"/>
    <ds:schemaRef ds:uri="5986b7b3-129a-4b69-b1c7-48bbd58f38d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28CC1A-9CF8-4A04-9D09-AE716DBB19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9066</TotalTime>
  <Words>495</Words>
  <Application>Microsoft Office PowerPoint</Application>
  <PresentationFormat>Custom</PresentationFormat>
  <Paragraphs>180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OLooskan</cp:lastModifiedBy>
  <cp:revision>311</cp:revision>
  <cp:lastPrinted>2018-09-02T17:44:52Z</cp:lastPrinted>
  <dcterms:created xsi:type="dcterms:W3CDTF">2018-02-08T08:28:53Z</dcterms:created>
  <dcterms:modified xsi:type="dcterms:W3CDTF">2022-09-16T14:35:50Z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0x0101004E5A983F6A4E834B89CB1E8842E370B4</vt:lpwstr>
  </property>
</Properties>
</file>