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65" r:id="rId3"/>
    <p:sldId id="260" r:id="rId4"/>
    <p:sldId id="261" r:id="rId5"/>
    <p:sldId id="263" r:id="rId6"/>
    <p:sldId id="262" r:id="rId7"/>
    <p:sldId id="264" r:id="rId8"/>
    <p:sldId id="266"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9/9/2022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9/9/2022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9/9/2022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9/9/2022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9/9/2022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2A5100-C669-4578-0797-0F029741CF2D}"/>
              </a:ext>
            </a:extLst>
          </p:cNvPr>
          <p:cNvPicPr>
            <a:picLocks noChangeAspect="1"/>
          </p:cNvPicPr>
          <p:nvPr/>
        </p:nvPicPr>
        <p:blipFill rotWithShape="1">
          <a:blip r:embed="rId2"/>
          <a:srcRect r="31714"/>
          <a:stretch/>
        </p:blipFill>
        <p:spPr>
          <a:xfrm>
            <a:off x="5527630" y="1835839"/>
            <a:ext cx="3032296" cy="2716213"/>
          </a:xfrm>
          <a:prstGeom prst="rect">
            <a:avLst/>
          </a:prstGeom>
          <a:ln>
            <a:noFill/>
          </a:ln>
          <a:effectLst>
            <a:softEdge rad="112500"/>
          </a:effectLst>
        </p:spPr>
      </p:pic>
      <p:sp>
        <p:nvSpPr>
          <p:cNvPr id="2" name="Title 1">
            <a:extLst>
              <a:ext uri="{FF2B5EF4-FFF2-40B4-BE49-F238E27FC236}">
                <a16:creationId xmlns:a16="http://schemas.microsoft.com/office/drawing/2014/main" id="{A7E53B6A-005C-4FB9-83EE-A4685C977891}"/>
              </a:ext>
            </a:extLst>
          </p:cNvPr>
          <p:cNvSpPr>
            <a:spLocks noGrp="1"/>
          </p:cNvSpPr>
          <p:nvPr>
            <p:ph type="title"/>
          </p:nvPr>
        </p:nvSpPr>
        <p:spPr/>
        <p:txBody>
          <a:bodyPr/>
          <a:lstStyle/>
          <a:p>
            <a:r>
              <a:rPr lang="en-GB" dirty="0"/>
              <a:t>Queen Elizabeth II</a:t>
            </a:r>
            <a:br>
              <a:rPr lang="en-GB" dirty="0"/>
            </a:br>
            <a:r>
              <a:rPr lang="en-GB" dirty="0"/>
              <a:t>1926 - 2022</a:t>
            </a:r>
          </a:p>
        </p:txBody>
      </p:sp>
      <p:pic>
        <p:nvPicPr>
          <p:cNvPr id="4" name="Picture 3">
            <a:extLst>
              <a:ext uri="{FF2B5EF4-FFF2-40B4-BE49-F238E27FC236}">
                <a16:creationId xmlns:a16="http://schemas.microsoft.com/office/drawing/2014/main" id="{5CEDC231-BC5A-4A3B-7ED0-19F7C264B8D1}"/>
              </a:ext>
            </a:extLst>
          </p:cNvPr>
          <p:cNvPicPr>
            <a:picLocks noChangeAspect="1"/>
          </p:cNvPicPr>
          <p:nvPr/>
        </p:nvPicPr>
        <p:blipFill>
          <a:blip r:embed="rId3"/>
          <a:stretch>
            <a:fillRect/>
          </a:stretch>
        </p:blipFill>
        <p:spPr>
          <a:xfrm>
            <a:off x="23994" y="3276600"/>
            <a:ext cx="2368567" cy="3569839"/>
          </a:xfrm>
          <a:prstGeom prst="rect">
            <a:avLst/>
          </a:prstGeom>
          <a:ln>
            <a:noFill/>
          </a:ln>
          <a:effectLst>
            <a:softEdge rad="112500"/>
          </a:effectLst>
        </p:spPr>
      </p:pic>
      <p:pic>
        <p:nvPicPr>
          <p:cNvPr id="5" name="Picture 4">
            <a:extLst>
              <a:ext uri="{FF2B5EF4-FFF2-40B4-BE49-F238E27FC236}">
                <a16:creationId xmlns:a16="http://schemas.microsoft.com/office/drawing/2014/main" id="{0A1980CC-58BE-19C2-E7FB-C4B10C069F1F}"/>
              </a:ext>
            </a:extLst>
          </p:cNvPr>
          <p:cNvPicPr>
            <a:picLocks noChangeAspect="1"/>
          </p:cNvPicPr>
          <p:nvPr/>
        </p:nvPicPr>
        <p:blipFill>
          <a:blip r:embed="rId4"/>
          <a:stretch>
            <a:fillRect/>
          </a:stretch>
        </p:blipFill>
        <p:spPr>
          <a:xfrm>
            <a:off x="2522086" y="1874445"/>
            <a:ext cx="2626138" cy="3164280"/>
          </a:xfrm>
          <a:prstGeom prst="rect">
            <a:avLst/>
          </a:prstGeom>
          <a:ln>
            <a:noFill/>
          </a:ln>
          <a:effectLst>
            <a:softEdge rad="112500"/>
          </a:effectLst>
        </p:spPr>
      </p:pic>
      <p:pic>
        <p:nvPicPr>
          <p:cNvPr id="7" name="Picture 6">
            <a:extLst>
              <a:ext uri="{FF2B5EF4-FFF2-40B4-BE49-F238E27FC236}">
                <a16:creationId xmlns:a16="http://schemas.microsoft.com/office/drawing/2014/main" id="{611A4CDB-F98E-97B7-92D9-7F5BF76944C9}"/>
              </a:ext>
            </a:extLst>
          </p:cNvPr>
          <p:cNvPicPr>
            <a:picLocks noChangeAspect="1"/>
          </p:cNvPicPr>
          <p:nvPr/>
        </p:nvPicPr>
        <p:blipFill>
          <a:blip r:embed="rId5"/>
          <a:stretch>
            <a:fillRect/>
          </a:stretch>
        </p:blipFill>
        <p:spPr>
          <a:xfrm>
            <a:off x="9064333" y="1864920"/>
            <a:ext cx="2623259" cy="2623259"/>
          </a:xfrm>
          <a:prstGeom prst="rect">
            <a:avLst/>
          </a:prstGeom>
          <a:ln>
            <a:noFill/>
          </a:ln>
          <a:effectLst>
            <a:softEdge rad="112500"/>
          </a:effectLst>
        </p:spPr>
      </p:pic>
      <p:pic>
        <p:nvPicPr>
          <p:cNvPr id="8" name="Picture 7">
            <a:extLst>
              <a:ext uri="{FF2B5EF4-FFF2-40B4-BE49-F238E27FC236}">
                <a16:creationId xmlns:a16="http://schemas.microsoft.com/office/drawing/2014/main" id="{4EF78D7E-F1FD-0E05-E092-B40FEBA1D002}"/>
              </a:ext>
            </a:extLst>
          </p:cNvPr>
          <p:cNvPicPr>
            <a:picLocks noChangeAspect="1"/>
          </p:cNvPicPr>
          <p:nvPr/>
        </p:nvPicPr>
        <p:blipFill>
          <a:blip r:embed="rId6"/>
          <a:stretch>
            <a:fillRect/>
          </a:stretch>
        </p:blipFill>
        <p:spPr>
          <a:xfrm>
            <a:off x="8219800" y="4688085"/>
            <a:ext cx="3857625" cy="2169915"/>
          </a:xfrm>
          <a:prstGeom prst="rect">
            <a:avLst/>
          </a:prstGeom>
          <a:ln>
            <a:noFill/>
          </a:ln>
          <a:effectLst>
            <a:softEdge rad="112500"/>
          </a:effectLst>
        </p:spPr>
      </p:pic>
      <p:pic>
        <p:nvPicPr>
          <p:cNvPr id="1026" name="Picture 2" descr="Equanimity / Queen Elizabeth II by Chris Levine (artist), Rob Munday (holographer) © Jersey Heritage Trust 2004">
            <a:extLst>
              <a:ext uri="{FF2B5EF4-FFF2-40B4-BE49-F238E27FC236}">
                <a16:creationId xmlns:a16="http://schemas.microsoft.com/office/drawing/2014/main" id="{5B2AD9AE-A5DF-EBBE-FAEC-669FE5B484B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47" t="-7384" r="5047" b="7384"/>
          <a:stretch/>
        </p:blipFill>
        <p:spPr bwMode="auto">
          <a:xfrm>
            <a:off x="5171094" y="4488179"/>
            <a:ext cx="2113261" cy="25979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2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Content Placeholder 2">
            <a:extLst>
              <a:ext uri="{FF2B5EF4-FFF2-40B4-BE49-F238E27FC236}">
                <a16:creationId xmlns:a16="http://schemas.microsoft.com/office/drawing/2014/main" id="{D92FE235-D986-D0DE-76AC-B159DDAE6FF9}"/>
              </a:ext>
            </a:extLst>
          </p:cNvPr>
          <p:cNvSpPr txBox="1">
            <a:spLocks/>
          </p:cNvSpPr>
          <p:nvPr/>
        </p:nvSpPr>
        <p:spPr>
          <a:xfrm>
            <a:off x="446534" y="723840"/>
            <a:ext cx="7830691" cy="141928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2800" dirty="0"/>
              <a:t>In the name of the Father, and of the Son and of the Holy Spirit. Amen. </a:t>
            </a:r>
          </a:p>
        </p:txBody>
      </p:sp>
      <p:pic>
        <p:nvPicPr>
          <p:cNvPr id="3074" name="Picture 2" descr="HM Queen Elizabeth II">
            <a:extLst>
              <a:ext uri="{FF2B5EF4-FFF2-40B4-BE49-F238E27FC236}">
                <a16:creationId xmlns:a16="http://schemas.microsoft.com/office/drawing/2014/main" id="{48E3122D-78D6-3782-659A-ACB36FC50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040" y="1869946"/>
            <a:ext cx="8509000" cy="478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92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descr="A person wearing a hat&#10;&#10;Description automatically generated with low confidence">
            <a:extLst>
              <a:ext uri="{FF2B5EF4-FFF2-40B4-BE49-F238E27FC236}">
                <a16:creationId xmlns:a16="http://schemas.microsoft.com/office/drawing/2014/main" id="{F3814E9C-3FBA-68FB-70BB-F89EB151B0FD}"/>
              </a:ext>
            </a:extLst>
          </p:cNvPr>
          <p:cNvPicPr>
            <a:picLocks noChangeAspect="1"/>
          </p:cNvPicPr>
          <p:nvPr/>
        </p:nvPicPr>
        <p:blipFill rotWithShape="1">
          <a:blip r:embed="rId2">
            <a:extLst>
              <a:ext uri="{28A0092B-C50C-407E-A947-70E740481C1C}">
                <a14:useLocalDpi xmlns:a14="http://schemas.microsoft.com/office/drawing/2010/main" val="0"/>
              </a:ext>
            </a:extLst>
          </a:blip>
          <a:srcRect l="11735" r="-2" b="-2"/>
          <a:stretch/>
        </p:blipFill>
        <p:spPr>
          <a:xfrm>
            <a:off x="8173266" y="1501140"/>
            <a:ext cx="3361510" cy="527119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55A2C958-898D-D115-A0FC-C09D595ADCAD}"/>
              </a:ext>
            </a:extLst>
          </p:cNvPr>
          <p:cNvSpPr>
            <a:spLocks noGrp="1"/>
          </p:cNvSpPr>
          <p:nvPr>
            <p:ph idx="1"/>
          </p:nvPr>
        </p:nvSpPr>
        <p:spPr>
          <a:xfrm>
            <a:off x="1071275" y="2314768"/>
            <a:ext cx="4699000" cy="3962266"/>
          </a:xfrm>
        </p:spPr>
        <p:txBody>
          <a:bodyPr>
            <a:normAutofit/>
          </a:bodyPr>
          <a:lstStyle/>
          <a:p>
            <a:pPr marL="0" indent="0">
              <a:buNone/>
            </a:pPr>
            <a:r>
              <a:rPr lang="en-GB" sz="2800" dirty="0"/>
              <a:t>Yesterday evening we heard the sad news that                             Queen Elizabeth II has died at the age of 96. </a:t>
            </a:r>
          </a:p>
          <a:p>
            <a:pPr marL="0" indent="0">
              <a:buNone/>
            </a:pPr>
            <a:r>
              <a:rPr lang="en-GB" sz="2800" dirty="0"/>
              <a:t>She had been our queen for over 70 years, leading to great celebrations for her Platinum Jubilee in June this year. </a:t>
            </a:r>
          </a:p>
        </p:txBody>
      </p:sp>
      <p:sp>
        <p:nvSpPr>
          <p:cNvPr id="2" name="Content Placeholder 2">
            <a:extLst>
              <a:ext uri="{FF2B5EF4-FFF2-40B4-BE49-F238E27FC236}">
                <a16:creationId xmlns:a16="http://schemas.microsoft.com/office/drawing/2014/main" id="{D92FE235-D986-D0DE-76AC-B159DDAE6FF9}"/>
              </a:ext>
            </a:extLst>
          </p:cNvPr>
          <p:cNvSpPr txBox="1">
            <a:spLocks/>
          </p:cNvSpPr>
          <p:nvPr/>
        </p:nvSpPr>
        <p:spPr>
          <a:xfrm>
            <a:off x="446534" y="723840"/>
            <a:ext cx="7830691" cy="141928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2800" dirty="0"/>
              <a:t>We gather in the name of the Father, and of the Son and of the Holy Spirit. Amen. </a:t>
            </a:r>
          </a:p>
        </p:txBody>
      </p:sp>
    </p:spTree>
    <p:extLst>
      <p:ext uri="{BB962C8B-B14F-4D97-AF65-F5344CB8AC3E}">
        <p14:creationId xmlns:p14="http://schemas.microsoft.com/office/powerpoint/2010/main" val="238328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55A2C958-898D-D115-A0FC-C09D595ADCAD}"/>
              </a:ext>
            </a:extLst>
          </p:cNvPr>
          <p:cNvSpPr>
            <a:spLocks noGrp="1"/>
          </p:cNvSpPr>
          <p:nvPr>
            <p:ph idx="1"/>
          </p:nvPr>
        </p:nvSpPr>
        <p:spPr>
          <a:xfrm>
            <a:off x="6854206" y="1162464"/>
            <a:ext cx="4699000" cy="5081710"/>
          </a:xfrm>
        </p:spPr>
        <p:txBody>
          <a:bodyPr>
            <a:normAutofit lnSpcReduction="10000"/>
          </a:bodyPr>
          <a:lstStyle/>
          <a:p>
            <a:pPr marL="0" indent="0">
              <a:buNone/>
            </a:pPr>
            <a:r>
              <a:rPr lang="en-GB" sz="2800" dirty="0"/>
              <a:t>Queen Elizabeth devoted herself to serving her country and serving God. </a:t>
            </a:r>
          </a:p>
          <a:p>
            <a:pPr marL="0" indent="0">
              <a:buNone/>
            </a:pPr>
            <a:endParaRPr lang="en-GB" sz="2800" dirty="0"/>
          </a:p>
          <a:p>
            <a:pPr marL="0" indent="0">
              <a:buNone/>
            </a:pPr>
            <a:r>
              <a:rPr lang="en-GB" sz="2800" dirty="0"/>
              <a:t>On her 21</a:t>
            </a:r>
            <a:r>
              <a:rPr lang="en-GB" sz="2800" baseline="30000" dirty="0"/>
              <a:t>st</a:t>
            </a:r>
            <a:r>
              <a:rPr lang="en-GB" sz="2800" dirty="0"/>
              <a:t> birthday she said, </a:t>
            </a:r>
          </a:p>
          <a:p>
            <a:pPr marL="0" indent="0">
              <a:buNone/>
            </a:pPr>
            <a:r>
              <a:rPr lang="en-US" sz="2800" dirty="0"/>
              <a:t>‘I declare before you all that my whole life, whether it be long or short, shall be devoted to your service and the service of our great imperial family to which we all belong.’</a:t>
            </a:r>
            <a:endParaRPr lang="en-GB" sz="2800" dirty="0"/>
          </a:p>
        </p:txBody>
      </p:sp>
      <p:pic>
        <p:nvPicPr>
          <p:cNvPr id="4" name="Picture 3" descr="A person sitting at a table&#10;&#10;Description automatically generated with medium confidence">
            <a:extLst>
              <a:ext uri="{FF2B5EF4-FFF2-40B4-BE49-F238E27FC236}">
                <a16:creationId xmlns:a16="http://schemas.microsoft.com/office/drawing/2014/main" id="{3FABFC42-994F-7496-44A0-B00F834632DA}"/>
              </a:ext>
            </a:extLst>
          </p:cNvPr>
          <p:cNvPicPr>
            <a:picLocks noChangeAspect="1"/>
          </p:cNvPicPr>
          <p:nvPr/>
        </p:nvPicPr>
        <p:blipFill rotWithShape="1">
          <a:blip r:embed="rId2"/>
          <a:srcRect t="7145" b="18919"/>
          <a:stretch/>
        </p:blipFill>
        <p:spPr>
          <a:xfrm>
            <a:off x="638794" y="1162464"/>
            <a:ext cx="5326670" cy="5081711"/>
          </a:xfrm>
          <a:prstGeom prst="rect">
            <a:avLst/>
          </a:prstGeom>
          <a:ln>
            <a:noFill/>
          </a:ln>
          <a:effectLst>
            <a:softEdge rad="112500"/>
          </a:effectLst>
        </p:spPr>
      </p:pic>
    </p:spTree>
    <p:extLst>
      <p:ext uri="{BB962C8B-B14F-4D97-AF65-F5344CB8AC3E}">
        <p14:creationId xmlns:p14="http://schemas.microsoft.com/office/powerpoint/2010/main" val="359498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a:extLst>
              <a:ext uri="{FF2B5EF4-FFF2-40B4-BE49-F238E27FC236}">
                <a16:creationId xmlns:a16="http://schemas.microsoft.com/office/drawing/2014/main" id="{55A2C958-898D-D115-A0FC-C09D595ADCAD}"/>
              </a:ext>
            </a:extLst>
          </p:cNvPr>
          <p:cNvSpPr>
            <a:spLocks noGrp="1"/>
          </p:cNvSpPr>
          <p:nvPr>
            <p:ph idx="1"/>
          </p:nvPr>
        </p:nvSpPr>
        <p:spPr>
          <a:xfrm>
            <a:off x="553132" y="1162465"/>
            <a:ext cx="4699000" cy="5081710"/>
          </a:xfrm>
        </p:spPr>
        <p:txBody>
          <a:bodyPr>
            <a:normAutofit/>
          </a:bodyPr>
          <a:lstStyle/>
          <a:p>
            <a:pPr marL="0" indent="0">
              <a:buNone/>
            </a:pPr>
            <a:r>
              <a:rPr lang="en-GB" sz="2800" dirty="0"/>
              <a:t>As we gather this morning, we give thanks for her life and pray for her and for all those who mourn her. </a:t>
            </a:r>
          </a:p>
          <a:p>
            <a:pPr marL="0" indent="0">
              <a:buNone/>
            </a:pPr>
            <a:r>
              <a:rPr lang="en-GB" sz="2800" dirty="0"/>
              <a:t>We pray too for her eldest son who now becomes                              King Charles III. </a:t>
            </a:r>
          </a:p>
        </p:txBody>
      </p:sp>
      <p:pic>
        <p:nvPicPr>
          <p:cNvPr id="4098" name="Picture 2" descr="Prince Charles on 'stand-by' to read Queen's speech if she's 'too unwell' |  Metro News">
            <a:extLst>
              <a:ext uri="{FF2B5EF4-FFF2-40B4-BE49-F238E27FC236}">
                <a16:creationId xmlns:a16="http://schemas.microsoft.com/office/drawing/2014/main" id="{6AA75F56-B88F-1299-DABF-4B6260FAD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587" y="2055114"/>
            <a:ext cx="6278880" cy="32964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48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a:extLst>
              <a:ext uri="{FF2B5EF4-FFF2-40B4-BE49-F238E27FC236}">
                <a16:creationId xmlns:a16="http://schemas.microsoft.com/office/drawing/2014/main" id="{0216A6CA-18B3-F802-9FE3-4AE8A6F7FC39}"/>
              </a:ext>
            </a:extLst>
          </p:cNvPr>
          <p:cNvPicPr>
            <a:picLocks noChangeAspect="1"/>
          </p:cNvPicPr>
          <p:nvPr/>
        </p:nvPicPr>
        <p:blipFill>
          <a:blip r:embed="rId2"/>
          <a:stretch>
            <a:fillRect/>
          </a:stretch>
        </p:blipFill>
        <p:spPr>
          <a:xfrm>
            <a:off x="1522827" y="1359068"/>
            <a:ext cx="9141325" cy="5141995"/>
          </a:xfrm>
          <a:prstGeom prst="rect">
            <a:avLst/>
          </a:prstGeom>
          <a:ln>
            <a:noFill/>
          </a:ln>
          <a:effectLst>
            <a:softEdge rad="112500"/>
          </a:effectLst>
        </p:spPr>
      </p:pic>
      <p:sp>
        <p:nvSpPr>
          <p:cNvPr id="6" name="TextBox 5">
            <a:extLst>
              <a:ext uri="{FF2B5EF4-FFF2-40B4-BE49-F238E27FC236}">
                <a16:creationId xmlns:a16="http://schemas.microsoft.com/office/drawing/2014/main" id="{10281FB2-DED7-2EC1-F24E-6010E1958846}"/>
              </a:ext>
            </a:extLst>
          </p:cNvPr>
          <p:cNvSpPr txBox="1"/>
          <p:nvPr/>
        </p:nvSpPr>
        <p:spPr>
          <a:xfrm>
            <a:off x="2619375" y="1463340"/>
            <a:ext cx="7920119" cy="2554545"/>
          </a:xfrm>
          <a:prstGeom prst="rect">
            <a:avLst/>
          </a:prstGeom>
          <a:noFill/>
        </p:spPr>
        <p:txBody>
          <a:bodyPr wrap="square" rtlCol="0">
            <a:spAutoFit/>
          </a:bodyPr>
          <a:lstStyle/>
          <a:p>
            <a:pPr algn="r"/>
            <a:r>
              <a:rPr lang="en-GB" sz="2800" cap="none" dirty="0">
                <a:solidFill>
                  <a:schemeClr val="bg1"/>
                </a:solidFill>
                <a:effectLst/>
                <a:latin typeface="Gill Sans MT" panose="020B0502020104020203" pitchFamily="34" charset="0"/>
                <a:ea typeface="Calibri" panose="020F0502020204030204" pitchFamily="34" charset="0"/>
                <a:cs typeface="Calibri" panose="020F0502020204030204" pitchFamily="34" charset="0"/>
              </a:rPr>
              <a:t>We know that when the tent that we live in on earth is folded up, there is a house built by God for us, </a:t>
            </a:r>
          </a:p>
          <a:p>
            <a:pPr algn="r"/>
            <a:r>
              <a:rPr lang="en-GB" sz="2800" cap="none" dirty="0">
                <a:solidFill>
                  <a:schemeClr val="bg1"/>
                </a:solidFill>
                <a:effectLst/>
                <a:latin typeface="Gill Sans MT" panose="020B0502020104020203" pitchFamily="34" charset="0"/>
                <a:ea typeface="Calibri" panose="020F0502020204030204" pitchFamily="34" charset="0"/>
                <a:cs typeface="Calibri" panose="020F0502020204030204" pitchFamily="34" charset="0"/>
              </a:rPr>
              <a:t>an everlasting home not made by human hands, </a:t>
            </a:r>
          </a:p>
          <a:p>
            <a:pPr algn="r"/>
            <a:r>
              <a:rPr lang="en-GB" sz="2800" cap="none" dirty="0">
                <a:solidFill>
                  <a:schemeClr val="bg1"/>
                </a:solidFill>
                <a:effectLst/>
                <a:latin typeface="Gill Sans MT" panose="020B0502020104020203" pitchFamily="34" charset="0"/>
                <a:ea typeface="Calibri" panose="020F0502020204030204" pitchFamily="34" charset="0"/>
                <a:cs typeface="Calibri" panose="020F0502020204030204" pitchFamily="34" charset="0"/>
              </a:rPr>
              <a:t>in the heavens.  </a:t>
            </a:r>
          </a:p>
          <a:p>
            <a:endParaRPr lang="en-GB" sz="2800" cap="none" dirty="0">
              <a:solidFill>
                <a:schemeClr val="bg1"/>
              </a:solidFill>
              <a:effectLst/>
              <a:latin typeface="Gill Sans MT" panose="020B0502020104020203" pitchFamily="34" charset="0"/>
              <a:ea typeface="Calibri" panose="020F0502020204030204" pitchFamily="34" charset="0"/>
              <a:cs typeface="Calibri" panose="020F0502020204030204" pitchFamily="34" charset="0"/>
            </a:endParaRPr>
          </a:p>
          <a:p>
            <a:r>
              <a:rPr lang="en-GB" sz="2000" i="1" dirty="0">
                <a:solidFill>
                  <a:schemeClr val="bg1"/>
                </a:solidFill>
                <a:latin typeface="Gill Sans MT" panose="020B0502020104020203" pitchFamily="34" charset="0"/>
                <a:ea typeface="Calibri" panose="020F0502020204030204" pitchFamily="34" charset="0"/>
                <a:cs typeface="Calibri" panose="020F0502020204030204" pitchFamily="34" charset="0"/>
              </a:rPr>
              <a:t>2 Corinthians 5:1</a:t>
            </a:r>
            <a:endParaRPr lang="en-GB" sz="2000" i="1" cap="none" dirty="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524D68B9-54FD-3750-6DDE-BB5ADFA0B334}"/>
              </a:ext>
            </a:extLst>
          </p:cNvPr>
          <p:cNvSpPr txBox="1">
            <a:spLocks/>
          </p:cNvSpPr>
          <p:nvPr/>
        </p:nvSpPr>
        <p:spPr>
          <a:xfrm>
            <a:off x="417408" y="244213"/>
            <a:ext cx="8992741" cy="121912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2800" dirty="0"/>
              <a:t>We listen to Saint Paul’s second letter to the Corinthians:</a:t>
            </a:r>
          </a:p>
        </p:txBody>
      </p:sp>
    </p:spTree>
    <p:extLst>
      <p:ext uri="{BB962C8B-B14F-4D97-AF65-F5344CB8AC3E}">
        <p14:creationId xmlns:p14="http://schemas.microsoft.com/office/powerpoint/2010/main" val="1608549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056" name="Picture 8">
            <a:extLst>
              <a:ext uri="{FF2B5EF4-FFF2-40B4-BE49-F238E27FC236}">
                <a16:creationId xmlns:a16="http://schemas.microsoft.com/office/drawing/2014/main" id="{7F53D1CC-92DA-E4CB-2F33-3549A61ED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1" y="3738622"/>
            <a:ext cx="4556124" cy="30355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47F4C-19F9-0DFC-5CE8-989EF27D05F5}"/>
              </a:ext>
            </a:extLst>
          </p:cNvPr>
          <p:cNvSpPr txBox="1"/>
          <p:nvPr/>
        </p:nvSpPr>
        <p:spPr>
          <a:xfrm>
            <a:off x="462998" y="950764"/>
            <a:ext cx="8338102" cy="2677656"/>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a:effectLst/>
                <a:latin typeface="+mj-lt"/>
                <a:ea typeface="Calibri" panose="020F0502020204030204" pitchFamily="34" charset="0"/>
                <a:cs typeface="Times New Roman" panose="02020603050405020304" pitchFamily="18" charset="0"/>
              </a:rPr>
              <a:t>Lord God, </a:t>
            </a:r>
          </a:p>
          <a:p>
            <a:r>
              <a:rPr lang="en-GB" sz="2800" dirty="0">
                <a:effectLst/>
                <a:latin typeface="+mj-lt"/>
                <a:ea typeface="Calibri" panose="020F0502020204030204" pitchFamily="34" charset="0"/>
                <a:cs typeface="Times New Roman" panose="02020603050405020304" pitchFamily="18" charset="0"/>
              </a:rPr>
              <a:t>we give thanks for the life of Queen Elizabeth, </a:t>
            </a:r>
          </a:p>
          <a:p>
            <a:r>
              <a:rPr lang="en-GB" sz="2800" dirty="0">
                <a:effectLst/>
                <a:latin typeface="+mj-lt"/>
                <a:ea typeface="Calibri" panose="020F0502020204030204" pitchFamily="34" charset="0"/>
                <a:cs typeface="Times New Roman" panose="02020603050405020304" pitchFamily="18" charset="0"/>
              </a:rPr>
              <a:t>for the faith which shaped her life </a:t>
            </a:r>
          </a:p>
          <a:p>
            <a:r>
              <a:rPr lang="en-GB" sz="2800" dirty="0">
                <a:effectLst/>
                <a:latin typeface="+mj-lt"/>
                <a:ea typeface="Calibri" panose="020F0502020204030204" pitchFamily="34" charset="0"/>
                <a:cs typeface="Times New Roman" panose="02020603050405020304" pitchFamily="18" charset="0"/>
              </a:rPr>
              <a:t>and the commitment with which she served others. </a:t>
            </a:r>
          </a:p>
          <a:p>
            <a:r>
              <a:rPr lang="en-GB" sz="2800" dirty="0">
                <a:effectLst/>
                <a:latin typeface="+mj-lt"/>
                <a:ea typeface="Calibri" panose="020F0502020204030204" pitchFamily="34" charset="0"/>
                <a:cs typeface="Times New Roman" panose="02020603050405020304" pitchFamily="18" charset="0"/>
              </a:rPr>
              <a:t>May her example continue to inspire us all </a:t>
            </a:r>
          </a:p>
          <a:p>
            <a:r>
              <a:rPr lang="en-GB" sz="2800" dirty="0">
                <a:effectLst/>
                <a:latin typeface="+mj-lt"/>
                <a:ea typeface="Calibri" panose="020F0502020204030204" pitchFamily="34" charset="0"/>
                <a:cs typeface="Times New Roman" panose="02020603050405020304" pitchFamily="18" charset="0"/>
              </a:rPr>
              <a:t>to bring the Good News of Jesus Christ to others. </a:t>
            </a:r>
          </a:p>
        </p:txBody>
      </p:sp>
    </p:spTree>
    <p:extLst>
      <p:ext uri="{BB962C8B-B14F-4D97-AF65-F5344CB8AC3E}">
        <p14:creationId xmlns:p14="http://schemas.microsoft.com/office/powerpoint/2010/main" val="32912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056" name="Picture 8">
            <a:extLst>
              <a:ext uri="{FF2B5EF4-FFF2-40B4-BE49-F238E27FC236}">
                <a16:creationId xmlns:a16="http://schemas.microsoft.com/office/drawing/2014/main" id="{7F53D1CC-92DA-E4CB-2F33-3549A61ED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1" y="3738622"/>
            <a:ext cx="4556124" cy="3035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47F4C-19F9-0DFC-5CE8-989EF27D05F5}"/>
              </a:ext>
            </a:extLst>
          </p:cNvPr>
          <p:cNvSpPr txBox="1"/>
          <p:nvPr/>
        </p:nvSpPr>
        <p:spPr>
          <a:xfrm>
            <a:off x="462997" y="950764"/>
            <a:ext cx="8166653" cy="224676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a:solidFill>
                  <a:srgbClr val="0F1419"/>
                </a:solidFill>
                <a:effectLst/>
                <a:latin typeface="+mj-lt"/>
                <a:ea typeface="Calibri" panose="020F0502020204030204" pitchFamily="34" charset="0"/>
                <a:cs typeface="Times New Roman" panose="02020603050405020304" pitchFamily="18" charset="0"/>
              </a:rPr>
              <a:t>We pray too for His Majesty, King Charles </a:t>
            </a:r>
            <a:r>
              <a:rPr lang="en-GB" sz="2800" dirty="0">
                <a:solidFill>
                  <a:srgbClr val="0F1419"/>
                </a:solidFill>
                <a:latin typeface="+mj-lt"/>
                <a:ea typeface="Calibri" panose="020F0502020204030204" pitchFamily="34" charset="0"/>
                <a:cs typeface="Times New Roman" panose="02020603050405020304" pitchFamily="18" charset="0"/>
              </a:rPr>
              <a:t>III</a:t>
            </a:r>
            <a:r>
              <a:rPr lang="en-GB" sz="2800" dirty="0">
                <a:solidFill>
                  <a:srgbClr val="0F1419"/>
                </a:solidFill>
                <a:effectLst/>
                <a:latin typeface="+mj-lt"/>
                <a:ea typeface="Calibri" panose="020F0502020204030204" pitchFamily="34" charset="0"/>
                <a:cs typeface="Times New Roman" panose="02020603050405020304" pitchFamily="18" charset="0"/>
              </a:rPr>
              <a:t>, </a:t>
            </a:r>
            <a:endParaRPr lang="en-GB" sz="2800" dirty="0">
              <a:effectLst/>
              <a:latin typeface="+mj-lt"/>
              <a:ea typeface="Calibri" panose="020F0502020204030204" pitchFamily="34" charset="0"/>
              <a:cs typeface="Times New Roman" panose="02020603050405020304" pitchFamily="18" charset="0"/>
            </a:endParaRPr>
          </a:p>
          <a:p>
            <a:r>
              <a:rPr lang="en-GB" sz="2800" dirty="0">
                <a:solidFill>
                  <a:srgbClr val="0F1419"/>
                </a:solidFill>
                <a:effectLst/>
                <a:latin typeface="+mj-lt"/>
                <a:ea typeface="Calibri" panose="020F0502020204030204" pitchFamily="34" charset="0"/>
                <a:cs typeface="Times New Roman" panose="02020603050405020304" pitchFamily="18" charset="0"/>
              </a:rPr>
              <a:t>as he takes on his new role, </a:t>
            </a:r>
            <a:endParaRPr lang="en-GB" sz="2800" dirty="0">
              <a:effectLst/>
              <a:latin typeface="+mj-lt"/>
              <a:ea typeface="Calibri" panose="020F0502020204030204" pitchFamily="34" charset="0"/>
              <a:cs typeface="Times New Roman" panose="02020603050405020304" pitchFamily="18" charset="0"/>
            </a:endParaRPr>
          </a:p>
          <a:p>
            <a:r>
              <a:rPr lang="en-GB" sz="2800" dirty="0">
                <a:solidFill>
                  <a:srgbClr val="0F1419"/>
                </a:solidFill>
                <a:effectLst/>
                <a:latin typeface="+mj-lt"/>
                <a:ea typeface="Calibri" panose="020F0502020204030204" pitchFamily="34" charset="0"/>
                <a:cs typeface="Times New Roman" panose="02020603050405020304" pitchFamily="18" charset="0"/>
              </a:rPr>
              <a:t>amidst the sadness of mourning his mother.</a:t>
            </a:r>
            <a:endParaRPr lang="en-GB" sz="2800" dirty="0">
              <a:effectLst/>
              <a:latin typeface="+mj-lt"/>
              <a:ea typeface="Calibri" panose="020F0502020204030204" pitchFamily="34" charset="0"/>
              <a:cs typeface="Times New Roman" panose="02020603050405020304" pitchFamily="18" charset="0"/>
            </a:endParaRPr>
          </a:p>
          <a:p>
            <a:r>
              <a:rPr lang="en-GB" sz="2800" dirty="0">
                <a:solidFill>
                  <a:srgbClr val="0F1419"/>
                </a:solidFill>
                <a:effectLst/>
                <a:latin typeface="+mj-lt"/>
                <a:ea typeface="Calibri" panose="020F0502020204030204" pitchFamily="34" charset="0"/>
                <a:cs typeface="Times New Roman" panose="02020603050405020304" pitchFamily="18" charset="0"/>
              </a:rPr>
              <a:t>May he be blessed with wisdom </a:t>
            </a:r>
            <a:endParaRPr lang="en-GB" sz="2800" dirty="0">
              <a:effectLst/>
              <a:latin typeface="+mj-lt"/>
              <a:ea typeface="Calibri" panose="020F0502020204030204" pitchFamily="34" charset="0"/>
              <a:cs typeface="Times New Roman" panose="02020603050405020304" pitchFamily="18" charset="0"/>
            </a:endParaRPr>
          </a:p>
          <a:p>
            <a:r>
              <a:rPr lang="en-GB" sz="2800" dirty="0">
                <a:solidFill>
                  <a:srgbClr val="0F1419"/>
                </a:solidFill>
                <a:effectLst/>
                <a:latin typeface="+mj-lt"/>
                <a:ea typeface="Calibri" panose="020F0502020204030204" pitchFamily="34" charset="0"/>
                <a:cs typeface="Times New Roman" panose="02020603050405020304" pitchFamily="18" charset="0"/>
              </a:rPr>
              <a:t>to govern with justice and humility. </a:t>
            </a:r>
            <a:endParaRPr lang="en-GB"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9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056" name="Picture 8">
            <a:extLst>
              <a:ext uri="{FF2B5EF4-FFF2-40B4-BE49-F238E27FC236}">
                <a16:creationId xmlns:a16="http://schemas.microsoft.com/office/drawing/2014/main" id="{7F53D1CC-92DA-E4CB-2F33-3549A61ED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1" y="3738622"/>
            <a:ext cx="4556124" cy="3035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47F4C-19F9-0DFC-5CE8-989EF27D05F5}"/>
              </a:ext>
            </a:extLst>
          </p:cNvPr>
          <p:cNvSpPr txBox="1"/>
          <p:nvPr/>
        </p:nvSpPr>
        <p:spPr>
          <a:xfrm>
            <a:off x="462998" y="950764"/>
            <a:ext cx="8204752" cy="224676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a:effectLst/>
                <a:ea typeface="Calibri" panose="020F0502020204030204" pitchFamily="34" charset="0"/>
                <a:cs typeface="Times New Roman" panose="02020603050405020304" pitchFamily="18" charset="0"/>
              </a:rPr>
              <a:t>We pray that you will be close to all who mourn today, </a:t>
            </a:r>
          </a:p>
          <a:p>
            <a:r>
              <a:rPr lang="en-GB" sz="2800" dirty="0">
                <a:effectLst/>
                <a:ea typeface="Calibri" panose="020F0502020204030204" pitchFamily="34" charset="0"/>
                <a:cs typeface="Times New Roman" panose="02020603050405020304" pitchFamily="18" charset="0"/>
              </a:rPr>
              <a:t>bringing strength and peace</a:t>
            </a:r>
          </a:p>
          <a:p>
            <a:r>
              <a:rPr lang="en-GB" sz="2800" dirty="0">
                <a:effectLst/>
                <a:ea typeface="Calibri" panose="020F0502020204030204" pitchFamily="34" charset="0"/>
                <a:cs typeface="Times New Roman" panose="02020603050405020304" pitchFamily="18" charset="0"/>
              </a:rPr>
              <a:t>by the power of your Holy Spirit.  </a:t>
            </a:r>
          </a:p>
          <a:p>
            <a:r>
              <a:rPr lang="en-GB" sz="2800" dirty="0">
                <a:effectLst/>
                <a:ea typeface="Calibri" panose="020F0502020204030204" pitchFamily="34" charset="0"/>
                <a:cs typeface="Times New Roman" panose="02020603050405020304" pitchFamily="18" charset="0"/>
              </a:rPr>
              <a:t>We make this prayer through Jesus Christ our Lord. Amen. </a:t>
            </a:r>
          </a:p>
        </p:txBody>
      </p:sp>
    </p:spTree>
    <p:extLst>
      <p:ext uri="{BB962C8B-B14F-4D97-AF65-F5344CB8AC3E}">
        <p14:creationId xmlns:p14="http://schemas.microsoft.com/office/powerpoint/2010/main" val="18390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C5CB481D-E6B5-4DA2-9178-6DE77AB5C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1">
            <a:extLst>
              <a:ext uri="{FF2B5EF4-FFF2-40B4-BE49-F238E27FC236}">
                <a16:creationId xmlns:a16="http://schemas.microsoft.com/office/drawing/2014/main" id="{6277250E-AC94-4AE1-B264-401790964E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3" name="Rectangle 12">
              <a:extLst>
                <a:ext uri="{FF2B5EF4-FFF2-40B4-BE49-F238E27FC236}">
                  <a16:creationId xmlns:a16="http://schemas.microsoft.com/office/drawing/2014/main" id="{7EEC8A17-C370-4333-8546-E2AEDB9CE0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69D8784-71D8-4FB0-887B-FB5192AFF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FF2EEA-3DC8-41E5-8A32-96F598118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2056" name="Picture 8">
            <a:extLst>
              <a:ext uri="{FF2B5EF4-FFF2-40B4-BE49-F238E27FC236}">
                <a16:creationId xmlns:a16="http://schemas.microsoft.com/office/drawing/2014/main" id="{7F53D1CC-92DA-E4CB-2F33-3549A61ED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1" y="3738622"/>
            <a:ext cx="4556124" cy="30355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547F4C-19F9-0DFC-5CE8-989EF27D05F5}"/>
              </a:ext>
            </a:extLst>
          </p:cNvPr>
          <p:cNvSpPr txBox="1"/>
          <p:nvPr/>
        </p:nvSpPr>
        <p:spPr>
          <a:xfrm>
            <a:off x="462998" y="950764"/>
            <a:ext cx="6956977" cy="483209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GB" sz="2800" dirty="0">
                <a:effectLst/>
                <a:ea typeface="Calibri" panose="020F0502020204030204" pitchFamily="34" charset="0"/>
                <a:cs typeface="Times New Roman" panose="02020603050405020304" pitchFamily="18" charset="0"/>
              </a:rPr>
              <a:t>For Queen Elizabeth we pray together:</a:t>
            </a:r>
          </a:p>
          <a:p>
            <a:r>
              <a:rPr lang="en-GB" sz="2800" b="1" dirty="0">
                <a:effectLst/>
                <a:ea typeface="Calibri" panose="020F0502020204030204" pitchFamily="34" charset="0"/>
                <a:cs typeface="Times New Roman" panose="02020603050405020304" pitchFamily="18" charset="0"/>
              </a:rPr>
              <a:t>All: Eternal rest, grant unto her, O Lord,</a:t>
            </a:r>
            <a:br>
              <a:rPr lang="en-GB" sz="2800" b="1" dirty="0">
                <a:effectLst/>
                <a:ea typeface="Calibri" panose="020F0502020204030204" pitchFamily="34" charset="0"/>
                <a:cs typeface="Times New Roman" panose="02020603050405020304" pitchFamily="18" charset="0"/>
              </a:rPr>
            </a:br>
            <a:r>
              <a:rPr lang="en-GB" sz="2800" b="1" dirty="0">
                <a:effectLst/>
                <a:ea typeface="Calibri" panose="020F0502020204030204" pitchFamily="34" charset="0"/>
                <a:cs typeface="Times New Roman" panose="02020603050405020304" pitchFamily="18" charset="0"/>
              </a:rPr>
              <a:t>and let perpetual light shine upon her.</a:t>
            </a:r>
          </a:p>
          <a:p>
            <a:pPr algn="l"/>
            <a:r>
              <a:rPr lang="en-GB" sz="2800" b="1" dirty="0">
                <a:effectLst/>
                <a:ea typeface="Calibri" panose="020F0502020204030204" pitchFamily="34" charset="0"/>
                <a:cs typeface="Times New Roman" panose="02020603050405020304" pitchFamily="18" charset="0"/>
              </a:rPr>
              <a:t>May she rest in peace.</a:t>
            </a:r>
            <a:br>
              <a:rPr lang="en-GB" sz="2800" b="1" dirty="0">
                <a:effectLst/>
                <a:ea typeface="Calibri" panose="020F0502020204030204" pitchFamily="34" charset="0"/>
                <a:cs typeface="Times New Roman" panose="02020603050405020304" pitchFamily="18" charset="0"/>
              </a:rPr>
            </a:br>
            <a:r>
              <a:rPr lang="en-GB" sz="2800" b="1" dirty="0">
                <a:effectLst/>
                <a:ea typeface="Calibri" panose="020F0502020204030204" pitchFamily="34" charset="0"/>
                <a:cs typeface="Times New Roman" panose="02020603050405020304" pitchFamily="18" charset="0"/>
              </a:rPr>
              <a:t>Amen.</a:t>
            </a:r>
          </a:p>
          <a:p>
            <a:pPr algn="l"/>
            <a:endParaRPr lang="en-GB" sz="2800" dirty="0">
              <a:effectLst/>
              <a:ea typeface="Calibri" panose="020F0502020204030204" pitchFamily="34" charset="0"/>
              <a:cs typeface="Times New Roman" panose="02020603050405020304" pitchFamily="18" charset="0"/>
            </a:endParaRPr>
          </a:p>
          <a:p>
            <a:r>
              <a:rPr lang="en-GB" sz="2800" b="1" dirty="0">
                <a:effectLst/>
                <a:ea typeface="Calibri" panose="020F0502020204030204" pitchFamily="34" charset="0"/>
                <a:cs typeface="Times New Roman" panose="02020603050405020304" pitchFamily="18" charset="0"/>
              </a:rPr>
              <a:t>All: May her soul, </a:t>
            </a:r>
          </a:p>
          <a:p>
            <a:r>
              <a:rPr lang="en-GB" sz="2800" b="1" dirty="0">
                <a:effectLst/>
                <a:ea typeface="Calibri" panose="020F0502020204030204" pitchFamily="34" charset="0"/>
                <a:cs typeface="Times New Roman" panose="02020603050405020304" pitchFamily="18" charset="0"/>
              </a:rPr>
              <a:t>and the souls of all the faithful departed,</a:t>
            </a:r>
            <a:br>
              <a:rPr lang="en-GB" sz="2800" b="1" dirty="0">
                <a:effectLst/>
                <a:ea typeface="Calibri" panose="020F0502020204030204" pitchFamily="34" charset="0"/>
                <a:cs typeface="Times New Roman" panose="02020603050405020304" pitchFamily="18" charset="0"/>
              </a:rPr>
            </a:br>
            <a:r>
              <a:rPr lang="en-GB" sz="2800" b="1" dirty="0">
                <a:effectLst/>
                <a:ea typeface="Calibri" panose="020F0502020204030204" pitchFamily="34" charset="0"/>
                <a:cs typeface="Times New Roman" panose="02020603050405020304" pitchFamily="18" charset="0"/>
              </a:rPr>
              <a:t>through the mercy of God, </a:t>
            </a:r>
          </a:p>
          <a:p>
            <a:r>
              <a:rPr lang="en-GB" sz="2800" b="1" dirty="0">
                <a:effectLst/>
                <a:ea typeface="Calibri" panose="020F0502020204030204" pitchFamily="34" charset="0"/>
                <a:cs typeface="Times New Roman" panose="02020603050405020304" pitchFamily="18" charset="0"/>
              </a:rPr>
              <a:t>rest in peace.</a:t>
            </a:r>
            <a:br>
              <a:rPr lang="en-GB" sz="2800" b="1" dirty="0">
                <a:effectLst/>
                <a:ea typeface="Calibri" panose="020F0502020204030204" pitchFamily="34" charset="0"/>
                <a:cs typeface="Times New Roman" panose="02020603050405020304" pitchFamily="18" charset="0"/>
              </a:rPr>
            </a:br>
            <a:r>
              <a:rPr lang="en-GB" sz="2800" b="1" dirty="0">
                <a:effectLst/>
                <a:ea typeface="Calibri" panose="020F0502020204030204" pitchFamily="34" charset="0"/>
                <a:cs typeface="Times New Roman" panose="02020603050405020304" pitchFamily="18" charset="0"/>
              </a:rPr>
              <a:t>Amen.</a:t>
            </a:r>
          </a:p>
        </p:txBody>
      </p:sp>
    </p:spTree>
    <p:extLst>
      <p:ext uri="{BB962C8B-B14F-4D97-AF65-F5344CB8AC3E}">
        <p14:creationId xmlns:p14="http://schemas.microsoft.com/office/powerpoint/2010/main" val="82427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108</TotalTime>
  <Words>428</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Gill Sans MT</vt:lpstr>
      <vt:lpstr>Times New Roman</vt:lpstr>
      <vt:lpstr>Wingdings 2</vt:lpstr>
      <vt:lpstr>Dividend</vt:lpstr>
      <vt:lpstr>Queen Elizabeth II 1926 - 2022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Porter</dc:creator>
  <cp:lastModifiedBy>S OLooskan</cp:lastModifiedBy>
  <cp:revision>11</cp:revision>
  <dcterms:created xsi:type="dcterms:W3CDTF">2021-01-31T18:52:31Z</dcterms:created>
  <dcterms:modified xsi:type="dcterms:W3CDTF">2022-09-09T07:12:41Z</dcterms:modified>
</cp:coreProperties>
</file>