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720263" cy="17640300"/>
  <p:notesSz cx="6799263" cy="9929813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  <a:srgbClr val="C53E3B"/>
    <a:srgbClr val="175A68"/>
    <a:srgbClr val="1D68FF"/>
    <a:srgbClr val="144856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>
        <p:scale>
          <a:sx n="68" d="100"/>
          <a:sy n="68" d="100"/>
        </p:scale>
        <p:origin x="432" y="-4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B4DBD-5624-4964-AB82-3B45C3D09B35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28B52-95F9-4052-9C41-11DCC2A7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1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62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626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1.jpeg"/><Relationship Id="rId39" Type="http://schemas.openxmlformats.org/officeDocument/2006/relationships/image" Target="../media/image31.png"/><Relationship Id="rId21" Type="http://schemas.openxmlformats.org/officeDocument/2006/relationships/hyperlink" Target="https://www.google.com/url?sa=i&amp;url=https://www.pngarts.com/explore/tag/fig&amp;psig=AOvVaw3BbtIfOJnjm3VHq3sPwinb&amp;ust=1573907093032000&amp;source=images&amp;cd=vfe&amp;ved=0CAIQjRxqFwoTCJC8xvua7OUCFQAAAAAdAAAAABAE" TargetMode="External"/><Relationship Id="rId34" Type="http://schemas.openxmlformats.org/officeDocument/2006/relationships/image" Target="../media/image26.jpeg"/><Relationship Id="rId42" Type="http://schemas.openxmlformats.org/officeDocument/2006/relationships/image" Target="../media/image34.png"/><Relationship Id="rId47" Type="http://schemas.openxmlformats.org/officeDocument/2006/relationships/image" Target="../media/image39.png"/><Relationship Id="rId50" Type="http://schemas.openxmlformats.org/officeDocument/2006/relationships/image" Target="../media/image42.png"/><Relationship Id="rId55" Type="http://schemas.openxmlformats.org/officeDocument/2006/relationships/image" Target="../media/image47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9" Type="http://schemas.openxmlformats.org/officeDocument/2006/relationships/hyperlink" Target="https://www.1001fonts.com/quesky-font.html" TargetMode="External"/><Relationship Id="rId11" Type="http://schemas.openxmlformats.org/officeDocument/2006/relationships/image" Target="../media/image9.tiff"/><Relationship Id="rId24" Type="http://schemas.openxmlformats.org/officeDocument/2006/relationships/image" Target="../media/image19.png"/><Relationship Id="rId32" Type="http://schemas.openxmlformats.org/officeDocument/2006/relationships/hyperlink" Target="https://www.1001fonts.com/winchester-font.html" TargetMode="External"/><Relationship Id="rId37" Type="http://schemas.openxmlformats.org/officeDocument/2006/relationships/image" Target="../media/image29.png"/><Relationship Id="rId40" Type="http://schemas.openxmlformats.org/officeDocument/2006/relationships/image" Target="../media/image32.png"/><Relationship Id="rId45" Type="http://schemas.openxmlformats.org/officeDocument/2006/relationships/image" Target="../media/image37.png"/><Relationship Id="rId53" Type="http://schemas.openxmlformats.org/officeDocument/2006/relationships/image" Target="../media/image45.png"/><Relationship Id="rId58" Type="http://schemas.openxmlformats.org/officeDocument/2006/relationships/image" Target="../media/image50.tiff"/><Relationship Id="rId5" Type="http://schemas.openxmlformats.org/officeDocument/2006/relationships/image" Target="../media/image3.png"/><Relationship Id="rId19" Type="http://schemas.openxmlformats.org/officeDocument/2006/relationships/image" Target="../media/image16.png"/><Relationship Id="rId4" Type="http://schemas.openxmlformats.org/officeDocument/2006/relationships/image" Target="../media/image2.gif"/><Relationship Id="rId9" Type="http://schemas.openxmlformats.org/officeDocument/2006/relationships/image" Target="../media/image7.tiff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hyperlink" Target="https://www.1001fonts.com/playbook-font.html" TargetMode="External"/><Relationship Id="rId30" Type="http://schemas.openxmlformats.org/officeDocument/2006/relationships/image" Target="../media/image23.png"/><Relationship Id="rId35" Type="http://schemas.openxmlformats.org/officeDocument/2006/relationships/image" Target="../media/image27.png"/><Relationship Id="rId43" Type="http://schemas.openxmlformats.org/officeDocument/2006/relationships/image" Target="../media/image35.png"/><Relationship Id="rId48" Type="http://schemas.openxmlformats.org/officeDocument/2006/relationships/image" Target="../media/image40.png"/><Relationship Id="rId56" Type="http://schemas.openxmlformats.org/officeDocument/2006/relationships/image" Target="../media/image48.tiff"/><Relationship Id="rId8" Type="http://schemas.openxmlformats.org/officeDocument/2006/relationships/image" Target="../media/image6.png"/><Relationship Id="rId51" Type="http://schemas.openxmlformats.org/officeDocument/2006/relationships/image" Target="../media/image43.png"/><Relationship Id="rId3" Type="http://schemas.openxmlformats.org/officeDocument/2006/relationships/image" Target="../media/image1.jpe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33" Type="http://schemas.openxmlformats.org/officeDocument/2006/relationships/image" Target="../media/image25.png"/><Relationship Id="rId38" Type="http://schemas.openxmlformats.org/officeDocument/2006/relationships/image" Target="../media/image30.png"/><Relationship Id="rId46" Type="http://schemas.openxmlformats.org/officeDocument/2006/relationships/image" Target="../media/image38.png"/><Relationship Id="rId59" Type="http://schemas.openxmlformats.org/officeDocument/2006/relationships/hyperlink" Target="https://stpaulsleicester-my.sharepoint.com/:f:/g/personal/norton_st-pauls_leicester_sch_uk/Enq2hVGk7ZFAme784nL9ExcBU9mb174kqjsLjylBa4xTXg?e=GWXeBK" TargetMode="External"/><Relationship Id="rId20" Type="http://schemas.openxmlformats.org/officeDocument/2006/relationships/image" Target="../media/image17.png"/><Relationship Id="rId41" Type="http://schemas.openxmlformats.org/officeDocument/2006/relationships/image" Target="../media/image33.png"/><Relationship Id="rId54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hyperlink" Target="https://www.google.com/url?sa=i&amp;url=https://www.pngarts.com/explore/tag/coconut&amp;psig=AOvVaw32Z9L75kknNraGIh33A-yv&amp;ust=1573906306345000&amp;source=images&amp;cd=vfe&amp;ved=0CAIQjRxqFwoTCID3woSY7OUCFQAAAAAdAAAAABAb" TargetMode="External"/><Relationship Id="rId23" Type="http://schemas.openxmlformats.org/officeDocument/2006/relationships/hyperlink" Target="https://www.google.com/url?sa=i&amp;url=http://pngimg.com/imgs/fruits/cashew/&amp;psig=AOvVaw0iMZ3yOcirFuxbeUNM2he_&amp;ust=1573907160100000&amp;source=images&amp;cd=vfe&amp;ved=0CAIQjRxqFwoTCOil05ub7OUCFQAAAAAdAAAAABAK" TargetMode="External"/><Relationship Id="rId28" Type="http://schemas.openxmlformats.org/officeDocument/2006/relationships/image" Target="../media/image22.png"/><Relationship Id="rId36" Type="http://schemas.openxmlformats.org/officeDocument/2006/relationships/image" Target="../media/image28.png"/><Relationship Id="rId49" Type="http://schemas.openxmlformats.org/officeDocument/2006/relationships/image" Target="../media/image41.png"/><Relationship Id="rId57" Type="http://schemas.openxmlformats.org/officeDocument/2006/relationships/image" Target="../media/image49.tiff"/><Relationship Id="rId10" Type="http://schemas.openxmlformats.org/officeDocument/2006/relationships/image" Target="../media/image8.tiff"/><Relationship Id="rId31" Type="http://schemas.openxmlformats.org/officeDocument/2006/relationships/image" Target="../media/image24.png"/><Relationship Id="rId44" Type="http://schemas.openxmlformats.org/officeDocument/2006/relationships/image" Target="../media/image36.png"/><Relationship Id="rId5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48" y="11707914"/>
            <a:ext cx="572278" cy="601377"/>
          </a:xfrm>
          <a:prstGeom prst="rect">
            <a:avLst/>
          </a:prstGeom>
        </p:spPr>
      </p:pic>
      <p:pic>
        <p:nvPicPr>
          <p:cNvPr id="79" name="Picture 52" descr="Related image">
            <a:extLst>
              <a:ext uri="{FF2B5EF4-FFF2-40B4-BE49-F238E27FC236}">
                <a16:creationId xmlns:a16="http://schemas.microsoft.com/office/drawing/2014/main" id="{468B7FAD-E501-4F07-BECE-8FB524DA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25" y="17056532"/>
            <a:ext cx="642122" cy="4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0757">
            <a:off x="8337307" y="6213109"/>
            <a:ext cx="1096276" cy="12297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74" y="10806787"/>
            <a:ext cx="1383981" cy="7785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744">
            <a:off x="5653957" y="8225853"/>
            <a:ext cx="561978" cy="718949"/>
          </a:xfrm>
          <a:prstGeom prst="rect">
            <a:avLst/>
          </a:prstGeom>
        </p:spPr>
      </p:pic>
      <p:pic>
        <p:nvPicPr>
          <p:cNvPr id="1046" name="Picture 2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54" y="596480"/>
            <a:ext cx="1663216" cy="16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3D35D7D2-2E2B-AC4E-B8C7-CD4BAAE7209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6043" y="3783959"/>
            <a:ext cx="1287366" cy="1081760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47679" y="13662453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39461" y="15522198"/>
            <a:ext cx="4402286" cy="610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251383" y="11466648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38035" y="13363162"/>
            <a:ext cx="5702143" cy="6218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5432" y="11170789"/>
            <a:ext cx="5841604" cy="6549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72" y="9289926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00348" y="7059340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06471" y="4935949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418880" y="46159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5770224" y="6513695"/>
            <a:ext cx="1214980" cy="13048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5948646" y="671846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571977" y="9233069"/>
            <a:ext cx="975029" cy="10428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624279" y="930838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621308" y="10948137"/>
            <a:ext cx="1214980" cy="13048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7808262" y="1114892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5477224" y="15110761"/>
            <a:ext cx="1214980" cy="13048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5687468" y="1532720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643327" y="1541644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667572" y="1546423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7802072" y="1120349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7808261" y="1124034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610722" y="948322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642505" y="9441501"/>
            <a:ext cx="716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5943741" y="6711207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5970719" y="671683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6096307" y="8697959"/>
            <a:ext cx="1097952" cy="12366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6224829" y="884940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6183553" y="8907182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6259716" y="895130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>
            <a:off x="3051478" y="15946794"/>
            <a:ext cx="0" cy="464257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4406" r="530" b="32512"/>
          <a:stretch/>
        </p:blipFill>
        <p:spPr>
          <a:xfrm>
            <a:off x="4825766" y="16412633"/>
            <a:ext cx="1428811" cy="482694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V="1">
            <a:off x="3984754" y="15977342"/>
            <a:ext cx="0" cy="46865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A55DB97-84E3-664C-AE62-915493A592B9}"/>
              </a:ext>
            </a:extLst>
          </p:cNvPr>
          <p:cNvCxnSpPr>
            <a:cxnSpLocks/>
          </p:cNvCxnSpPr>
          <p:nvPr/>
        </p:nvCxnSpPr>
        <p:spPr>
          <a:xfrm flipV="1">
            <a:off x="911984" y="13946242"/>
            <a:ext cx="468517" cy="323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4185896" y="13759572"/>
            <a:ext cx="354945" cy="35021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64338C0-E09F-E84D-91F2-CB8BB2D36010}"/>
              </a:ext>
            </a:extLst>
          </p:cNvPr>
          <p:cNvCxnSpPr>
            <a:cxnSpLocks/>
          </p:cNvCxnSpPr>
          <p:nvPr/>
        </p:nvCxnSpPr>
        <p:spPr>
          <a:xfrm>
            <a:off x="4480438" y="13239608"/>
            <a:ext cx="92688" cy="41873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3655039" y="12322722"/>
            <a:ext cx="1415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Demonstrate Skills and Techniques :</a:t>
            </a:r>
          </a:p>
          <a:p>
            <a:r>
              <a:rPr lang="en-US" sz="800" dirty="0"/>
              <a:t>Small cakes – creaming method</a:t>
            </a:r>
          </a:p>
          <a:p>
            <a:r>
              <a:rPr lang="en-US" sz="800" dirty="0"/>
              <a:t>Safe use of the oven</a:t>
            </a:r>
          </a:p>
          <a:p>
            <a:r>
              <a:rPr lang="en-US" sz="800" dirty="0"/>
              <a:t>Function of ingredients</a:t>
            </a:r>
          </a:p>
          <a:p>
            <a:r>
              <a:rPr lang="en-US" sz="800" dirty="0"/>
              <a:t>Raising agents, aeration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892398" y="14754961"/>
            <a:ext cx="511794" cy="1641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C3FBA4C5-95DD-0C43-BA58-DF81A5E4F225}"/>
              </a:ext>
            </a:extLst>
          </p:cNvPr>
          <p:cNvSpPr txBox="1"/>
          <p:nvPr/>
        </p:nvSpPr>
        <p:spPr>
          <a:xfrm>
            <a:off x="5479644" y="12570900"/>
            <a:ext cx="128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Demonstrate Skills and Techniques :</a:t>
            </a:r>
          </a:p>
          <a:p>
            <a:r>
              <a:rPr lang="en-US" sz="800" dirty="0"/>
              <a:t>Fruit Salad</a:t>
            </a:r>
          </a:p>
          <a:p>
            <a:r>
              <a:rPr lang="en-US" sz="800" dirty="0"/>
              <a:t>Applying knife skills</a:t>
            </a:r>
          </a:p>
          <a:p>
            <a:r>
              <a:rPr lang="en-US" sz="800" dirty="0"/>
              <a:t>Enzymic browning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D7D4A98-D1CC-4C4F-B86C-013B0415E4A7}"/>
              </a:ext>
            </a:extLst>
          </p:cNvPr>
          <p:cNvSpPr txBox="1"/>
          <p:nvPr/>
        </p:nvSpPr>
        <p:spPr>
          <a:xfrm>
            <a:off x="7269839" y="12286283"/>
            <a:ext cx="100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Baseline Assessment</a:t>
            </a:r>
          </a:p>
          <a:p>
            <a:r>
              <a:rPr lang="en-US" sz="800" dirty="0"/>
              <a:t>Recall information from year 7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D526A9F-69B1-6848-BE28-D0D0F2031640}"/>
              </a:ext>
            </a:extLst>
          </p:cNvPr>
          <p:cNvCxnSpPr>
            <a:cxnSpLocks/>
          </p:cNvCxnSpPr>
          <p:nvPr/>
        </p:nvCxnSpPr>
        <p:spPr>
          <a:xfrm flipH="1" flipV="1">
            <a:off x="5102106" y="15903047"/>
            <a:ext cx="121591" cy="50800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190747" y="16716234"/>
            <a:ext cx="1107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b="1" dirty="0"/>
          </a:p>
          <a:p>
            <a:pPr algn="ctr"/>
            <a:r>
              <a:rPr lang="en-US" sz="800" b="1" dirty="0"/>
              <a:t>Your first Y7 food lesson:</a:t>
            </a:r>
          </a:p>
          <a:p>
            <a:pPr algn="ctr"/>
            <a:endParaRPr lang="en-US" sz="800" b="1" dirty="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FB84258-54BA-2541-87E9-2800E982B4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7468" y="12930568"/>
            <a:ext cx="349366" cy="349366"/>
          </a:xfrm>
          <a:prstGeom prst="rect">
            <a:avLst/>
          </a:prstGeom>
        </p:spPr>
      </p:pic>
      <p:sp>
        <p:nvSpPr>
          <p:cNvPr id="207" name="TextBox 206">
            <a:extLst>
              <a:ext uri="{FF2B5EF4-FFF2-40B4-BE49-F238E27FC236}">
                <a16:creationId xmlns:a16="http://schemas.microsoft.com/office/drawing/2014/main" id="{25E82B73-4862-6D43-A30B-4BB7ADF42776}"/>
              </a:ext>
            </a:extLst>
          </p:cNvPr>
          <p:cNvSpPr txBox="1"/>
          <p:nvPr/>
        </p:nvSpPr>
        <p:spPr>
          <a:xfrm>
            <a:off x="6032535" y="10468419"/>
            <a:ext cx="99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 :</a:t>
            </a:r>
          </a:p>
          <a:p>
            <a:pPr algn="ctr"/>
            <a:r>
              <a:rPr lang="en-US" sz="800" dirty="0"/>
              <a:t>Scones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</p:cNvCxnSpPr>
          <p:nvPr/>
        </p:nvCxnSpPr>
        <p:spPr>
          <a:xfrm flipV="1">
            <a:off x="3984754" y="11584451"/>
            <a:ext cx="177716" cy="232987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DA94E3A7-DB2D-0E4F-AC59-2DAE479CFAB8}"/>
              </a:ext>
            </a:extLst>
          </p:cNvPr>
          <p:cNvSpPr txBox="1"/>
          <p:nvPr/>
        </p:nvSpPr>
        <p:spPr>
          <a:xfrm>
            <a:off x="3688058" y="11804258"/>
            <a:ext cx="1131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Attend Options Evening for GCSEs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6AED503A-2E3B-0D46-9B4D-7D50557BF25C}"/>
              </a:ext>
            </a:extLst>
          </p:cNvPr>
          <p:cNvSpPr txBox="1"/>
          <p:nvPr/>
        </p:nvSpPr>
        <p:spPr>
          <a:xfrm>
            <a:off x="48529" y="9080603"/>
            <a:ext cx="82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Start your GCSE </a:t>
            </a:r>
          </a:p>
          <a:p>
            <a:r>
              <a:rPr lang="en-US" sz="800" dirty="0"/>
              <a:t>Food and Nutrition course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51116E4-A353-1B45-ACA0-38C9A5762479}"/>
              </a:ext>
            </a:extLst>
          </p:cNvPr>
          <p:cNvCxnSpPr>
            <a:cxnSpLocks/>
          </p:cNvCxnSpPr>
          <p:nvPr/>
        </p:nvCxnSpPr>
        <p:spPr>
          <a:xfrm flipH="1">
            <a:off x="1318606" y="10242325"/>
            <a:ext cx="355587" cy="174337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39D9D989-3FE8-3A48-A3DA-4F44494D3A3A}"/>
              </a:ext>
            </a:extLst>
          </p:cNvPr>
          <p:cNvSpPr txBox="1"/>
          <p:nvPr/>
        </p:nvSpPr>
        <p:spPr>
          <a:xfrm>
            <a:off x="597674" y="8749720"/>
            <a:ext cx="97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Introduction to AQA Food preparation and Nutrition 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2D926B2A-A746-2743-A1C0-AD8DE17492FD}"/>
              </a:ext>
            </a:extLst>
          </p:cNvPr>
          <p:cNvCxnSpPr>
            <a:cxnSpLocks/>
            <a:stCxn id="379" idx="0"/>
          </p:cNvCxnSpPr>
          <p:nvPr/>
        </p:nvCxnSpPr>
        <p:spPr>
          <a:xfrm flipH="1" flipV="1">
            <a:off x="8967640" y="8648984"/>
            <a:ext cx="56876" cy="63346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id="{4788DB4D-C996-3E48-8B50-5141155D3B8E}"/>
              </a:ext>
            </a:extLst>
          </p:cNvPr>
          <p:cNvSpPr txBox="1"/>
          <p:nvPr/>
        </p:nvSpPr>
        <p:spPr>
          <a:xfrm>
            <a:off x="5814070" y="7892794"/>
            <a:ext cx="1049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Use SENACA as a revision tool 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918E321F-855E-1541-B747-5F3A86E1D933}"/>
              </a:ext>
            </a:extLst>
          </p:cNvPr>
          <p:cNvSpPr txBox="1"/>
          <p:nvPr/>
        </p:nvSpPr>
        <p:spPr>
          <a:xfrm>
            <a:off x="5819449" y="5508874"/>
            <a:ext cx="132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Consider the format of GCSE AQA exam and refine revision techniques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615ED38B-B33D-2A47-B122-8C9E84E365C4}"/>
              </a:ext>
            </a:extLst>
          </p:cNvPr>
          <p:cNvSpPr txBox="1"/>
          <p:nvPr/>
        </p:nvSpPr>
        <p:spPr>
          <a:xfrm>
            <a:off x="6057529" y="5931450"/>
            <a:ext cx="70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Complete Y10 mock exam</a:t>
            </a:r>
          </a:p>
        </p:txBody>
      </p: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</p:cNvCxnSpPr>
          <p:nvPr/>
        </p:nvCxnSpPr>
        <p:spPr>
          <a:xfrm flipH="1">
            <a:off x="3631452" y="6833793"/>
            <a:ext cx="66070" cy="337525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7131954F-2F38-FA41-8987-AEA3D621F5F2}"/>
              </a:ext>
            </a:extLst>
          </p:cNvPr>
          <p:cNvSpPr txBox="1"/>
          <p:nvPr/>
        </p:nvSpPr>
        <p:spPr>
          <a:xfrm>
            <a:off x="3318493" y="6384356"/>
            <a:ext cx="79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Revise for and sit your Y11 mock exams.</a:t>
            </a: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</p:cNvCxnSpPr>
          <p:nvPr/>
        </p:nvCxnSpPr>
        <p:spPr>
          <a:xfrm flipH="1">
            <a:off x="1736819" y="6302167"/>
            <a:ext cx="162526" cy="29249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4226F799-69F5-684E-962E-83B20F19CC0C}"/>
              </a:ext>
            </a:extLst>
          </p:cNvPr>
          <p:cNvCxnSpPr>
            <a:cxnSpLocks/>
          </p:cNvCxnSpPr>
          <p:nvPr/>
        </p:nvCxnSpPr>
        <p:spPr>
          <a:xfrm flipV="1">
            <a:off x="882050" y="5882560"/>
            <a:ext cx="515186" cy="31062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189397" y="5866385"/>
            <a:ext cx="826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Revise for and sit your actual GCSEs to give yourself a competitive edge in life</a:t>
            </a: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B063178E-D425-084A-B3E1-D1E2E5715874}"/>
              </a:ext>
            </a:extLst>
          </p:cNvPr>
          <p:cNvCxnSpPr>
            <a:cxnSpLocks/>
          </p:cNvCxnSpPr>
          <p:nvPr/>
        </p:nvCxnSpPr>
        <p:spPr>
          <a:xfrm flipH="1">
            <a:off x="2107987" y="6611729"/>
            <a:ext cx="192899" cy="273225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>
            <a:extLst>
              <a:ext uri="{FF2B5EF4-FFF2-40B4-BE49-F238E27FC236}">
                <a16:creationId xmlns:a16="http://schemas.microsoft.com/office/drawing/2014/main" id="{4198B843-050C-2F43-A43A-A11B97AC18BF}"/>
              </a:ext>
            </a:extLst>
          </p:cNvPr>
          <p:cNvSpPr txBox="1"/>
          <p:nvPr/>
        </p:nvSpPr>
        <p:spPr>
          <a:xfrm>
            <a:off x="2259955" y="6400942"/>
            <a:ext cx="11304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NEA 2 – Practical exam </a:t>
            </a: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E5BC2275-9106-B744-A79E-F0E0EDB1A7A1}"/>
              </a:ext>
            </a:extLst>
          </p:cNvPr>
          <p:cNvCxnSpPr>
            <a:cxnSpLocks/>
          </p:cNvCxnSpPr>
          <p:nvPr/>
        </p:nvCxnSpPr>
        <p:spPr>
          <a:xfrm>
            <a:off x="882050" y="5076288"/>
            <a:ext cx="393873" cy="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 282">
            <a:extLst>
              <a:ext uri="{FF2B5EF4-FFF2-40B4-BE49-F238E27FC236}">
                <a16:creationId xmlns:a16="http://schemas.microsoft.com/office/drawing/2014/main" id="{9FBE9C8F-C9C8-B841-9C70-B9140951192B}"/>
              </a:ext>
            </a:extLst>
          </p:cNvPr>
          <p:cNvSpPr txBox="1"/>
          <p:nvPr/>
        </p:nvSpPr>
        <p:spPr>
          <a:xfrm>
            <a:off x="127420" y="4778133"/>
            <a:ext cx="10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Mission – Attend t</a:t>
            </a:r>
            <a:r>
              <a:rPr lang="en-GB" sz="800" dirty="0"/>
              <a:t>he Year 11 Leavers'  Prom</a:t>
            </a:r>
            <a:endParaRPr lang="en-US" sz="800" dirty="0"/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8D7C00CA-40E4-AB48-B3D8-51DCEE8CA233}"/>
              </a:ext>
            </a:extLst>
          </p:cNvPr>
          <p:cNvSpPr txBox="1"/>
          <p:nvPr/>
        </p:nvSpPr>
        <p:spPr>
          <a:xfrm>
            <a:off x="6328518" y="1734615"/>
            <a:ext cx="8124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-626" b="8448"/>
          <a:stretch/>
        </p:blipFill>
        <p:spPr>
          <a:xfrm rot="20813196">
            <a:off x="1771268" y="716111"/>
            <a:ext cx="1726406" cy="56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31230" r="13818" b="32498"/>
          <a:stretch/>
        </p:blipFill>
        <p:spPr>
          <a:xfrm rot="8367807" flipV="1">
            <a:off x="888910" y="997817"/>
            <a:ext cx="1249995" cy="375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91" y="1267461"/>
            <a:ext cx="1154463" cy="1154463"/>
          </a:xfrm>
          <a:prstGeom prst="rect">
            <a:avLst/>
          </a:prstGeom>
        </p:spPr>
      </p:pic>
      <p:pic>
        <p:nvPicPr>
          <p:cNvPr id="18" name="Picture 4" descr="Image result for coconut png&quot;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6050">
            <a:off x="795497" y="1346915"/>
            <a:ext cx="750059" cy="10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53" y="1275662"/>
            <a:ext cx="383656" cy="94911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8" y="1119924"/>
            <a:ext cx="629494" cy="47212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669">
            <a:off x="649196" y="482468"/>
            <a:ext cx="894738" cy="6425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55" y="1062137"/>
            <a:ext cx="942046" cy="635979"/>
          </a:xfrm>
          <a:prstGeom prst="rect">
            <a:avLst/>
          </a:prstGeom>
        </p:spPr>
      </p:pic>
      <p:pic>
        <p:nvPicPr>
          <p:cNvPr id="1030" name="Picture 6" descr="Image result for fig png&quot;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90" y="1881799"/>
            <a:ext cx="428375" cy="4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ashew png&quot;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78" y="1632014"/>
            <a:ext cx="643066" cy="3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Tomato 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16" y="17150960"/>
            <a:ext cx="316148" cy="30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" name="Picture 18" descr="Image result for Tomato 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9" y="17150960"/>
            <a:ext cx="316148" cy="30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" name="Picture 18" descr="Image result for Tomato 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125" y="227562"/>
            <a:ext cx="316148" cy="30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" name="Picture 18" descr="Image result for Tomato 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9" y="167877"/>
            <a:ext cx="316148" cy="30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AutoShape 20" descr="Hygiplas Low Density Small Chopping Boards (Pack of 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8" name="Picture 24" descr="Image result for hand whisk 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65" y="2043347"/>
            <a:ext cx="689209" cy="68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laybook Regular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2" y="1562952"/>
            <a:ext cx="3508331" cy="67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Quesky Regular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13" y="2422086"/>
            <a:ext cx="8000297" cy="127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Oval 67"/>
          <p:cNvSpPr/>
          <p:nvPr/>
        </p:nvSpPr>
        <p:spPr>
          <a:xfrm>
            <a:off x="1313752" y="4454731"/>
            <a:ext cx="1048602" cy="106447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62" name="Picture 38" descr="Image result for telescope 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54" y="4486085"/>
            <a:ext cx="771101" cy="77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Winchester Regular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32" y="5237230"/>
            <a:ext cx="548744" cy="13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" name="TextBox 292">
            <a:extLst>
              <a:ext uri="{FF2B5EF4-FFF2-40B4-BE49-F238E27FC236}">
                <a16:creationId xmlns:a16="http://schemas.microsoft.com/office/drawing/2014/main" id="{4E64330C-E1D9-ED4C-A99A-71B1F661D561}"/>
              </a:ext>
            </a:extLst>
          </p:cNvPr>
          <p:cNvSpPr txBox="1"/>
          <p:nvPr/>
        </p:nvSpPr>
        <p:spPr>
          <a:xfrm>
            <a:off x="4165297" y="16653980"/>
            <a:ext cx="1061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Baseline Assessment: </a:t>
            </a:r>
            <a:r>
              <a:rPr lang="en-US" sz="800" dirty="0"/>
              <a:t>what do you already know?</a:t>
            </a:r>
          </a:p>
          <a:p>
            <a:pPr algn="ctr"/>
            <a:r>
              <a:rPr lang="en-US" sz="800" dirty="0"/>
              <a:t>What is the best food experience you have ever had?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3611515" y="13776734"/>
            <a:ext cx="9590" cy="39632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TextBox 307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3157869" y="14207284"/>
            <a:ext cx="1204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Demonstrate Skills and Techniques :</a:t>
            </a:r>
          </a:p>
          <a:p>
            <a:r>
              <a:rPr lang="en-US" sz="800" dirty="0"/>
              <a:t>Pizza buns</a:t>
            </a:r>
          </a:p>
          <a:p>
            <a:r>
              <a:rPr lang="en-US" sz="800" dirty="0"/>
              <a:t>Safe use of a grill</a:t>
            </a:r>
          </a:p>
          <a:p>
            <a:r>
              <a:rPr lang="en-US" sz="800" dirty="0" err="1"/>
              <a:t>Dextrinisation</a:t>
            </a:r>
            <a:endParaRPr lang="en-US" sz="800" dirty="0"/>
          </a:p>
          <a:p>
            <a:r>
              <a:rPr lang="en-US" sz="800" dirty="0"/>
              <a:t>Team work</a:t>
            </a:r>
          </a:p>
          <a:p>
            <a:endParaRPr lang="en-US" sz="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38" y="14771371"/>
            <a:ext cx="554051" cy="502907"/>
          </a:xfrm>
          <a:prstGeom prst="flowChartConnector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9535">
            <a:off x="5331685" y="14815702"/>
            <a:ext cx="617713" cy="546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48" y="16330013"/>
            <a:ext cx="374756" cy="374756"/>
          </a:xfrm>
          <a:prstGeom prst="rect">
            <a:avLst/>
          </a:prstGeom>
        </p:spPr>
      </p:pic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H="1" flipV="1">
            <a:off x="4490993" y="15952382"/>
            <a:ext cx="1384" cy="45866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70" y="12079793"/>
            <a:ext cx="431437" cy="29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>
            <a:off x="6013066" y="13264131"/>
            <a:ext cx="0" cy="365468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4755204" y="12097783"/>
            <a:ext cx="942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Recap cooker safety, equipment</a:t>
            </a:r>
          </a:p>
        </p:txBody>
      </p: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 flipV="1">
            <a:off x="5933338" y="11858732"/>
            <a:ext cx="172794" cy="16602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>
            <a:off x="6494183" y="10915221"/>
            <a:ext cx="88824" cy="36540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</p:cNvCxnSpPr>
          <p:nvPr/>
        </p:nvCxnSpPr>
        <p:spPr>
          <a:xfrm flipV="1">
            <a:off x="7387391" y="11584451"/>
            <a:ext cx="0" cy="350818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C3FBA4C5-95DD-0C43-BA58-DF81A5E4F225}"/>
              </a:ext>
            </a:extLst>
          </p:cNvPr>
          <p:cNvSpPr txBox="1"/>
          <p:nvPr/>
        </p:nvSpPr>
        <p:spPr>
          <a:xfrm>
            <a:off x="6312932" y="11852381"/>
            <a:ext cx="100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Recap on Good conduct, contracts, Hygiene &amp; safety, risk assessment</a:t>
            </a:r>
          </a:p>
          <a:p>
            <a:endParaRPr lang="en-US" sz="800" dirty="0"/>
          </a:p>
        </p:txBody>
      </p:sp>
      <p:pic>
        <p:nvPicPr>
          <p:cNvPr id="1068" name="Picture 44" descr="Image result for food science 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31" y="13290674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aqa Food preparation and nutrition 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5" y="8828531"/>
            <a:ext cx="432768" cy="43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</p:cNvCxnSpPr>
          <p:nvPr/>
        </p:nvCxnSpPr>
        <p:spPr>
          <a:xfrm flipH="1">
            <a:off x="821971" y="9308023"/>
            <a:ext cx="72706" cy="29056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6" descr="Image result for revision  png&quot;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43" y="8129538"/>
            <a:ext cx="690812" cy="3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Image result for png apron">
            <a:extLst>
              <a:ext uri="{FF2B5EF4-FFF2-40B4-BE49-F238E27FC236}">
                <a16:creationId xmlns:a16="http://schemas.microsoft.com/office/drawing/2014/main" id="{B5B62750-3825-494B-AA65-05915B016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19" b="181"/>
          <a:stretch/>
        </p:blipFill>
        <p:spPr bwMode="auto">
          <a:xfrm rot="1191942">
            <a:off x="7844643" y="9680179"/>
            <a:ext cx="1389638" cy="9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kitchen work png">
            <a:extLst>
              <a:ext uri="{FF2B5EF4-FFF2-40B4-BE49-F238E27FC236}">
                <a16:creationId xmlns:a16="http://schemas.microsoft.com/office/drawing/2014/main" id="{91C14833-60DD-4102-98F8-494505F1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6" y="8648983"/>
            <a:ext cx="280959" cy="2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6" descr="Related image">
            <a:extLst>
              <a:ext uri="{FF2B5EF4-FFF2-40B4-BE49-F238E27FC236}">
                <a16:creationId xmlns:a16="http://schemas.microsoft.com/office/drawing/2014/main" id="{91DA5EDE-F8B4-40B9-90E1-96931B678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06" y="6006105"/>
            <a:ext cx="453952" cy="4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4" descr="Image result for Mock exam png">
            <a:extLst>
              <a:ext uri="{FF2B5EF4-FFF2-40B4-BE49-F238E27FC236}">
                <a16:creationId xmlns:a16="http://schemas.microsoft.com/office/drawing/2014/main" id="{9DFA962A-64E2-4C85-A9D6-9667E9C0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18" y="6863696"/>
            <a:ext cx="582206" cy="5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5DF104FA-7061-480C-A728-65A97E046534}"/>
              </a:ext>
            </a:extLst>
          </p:cNvPr>
          <p:cNvCxnSpPr>
            <a:cxnSpLocks/>
          </p:cNvCxnSpPr>
          <p:nvPr/>
        </p:nvCxnSpPr>
        <p:spPr>
          <a:xfrm flipH="1">
            <a:off x="4217715" y="6347588"/>
            <a:ext cx="122889" cy="64036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714F72CE-0097-4842-9BC5-E6766B2B8667}"/>
              </a:ext>
            </a:extLst>
          </p:cNvPr>
          <p:cNvSpPr txBox="1"/>
          <p:nvPr/>
        </p:nvSpPr>
        <p:spPr>
          <a:xfrm>
            <a:off x="4028722" y="6057689"/>
            <a:ext cx="8974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NEA1 – Hand in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23A33A77-1802-4622-B308-D61ED0061C3A}"/>
              </a:ext>
            </a:extLst>
          </p:cNvPr>
          <p:cNvSpPr txBox="1"/>
          <p:nvPr/>
        </p:nvSpPr>
        <p:spPr>
          <a:xfrm>
            <a:off x="1720709" y="6074867"/>
            <a:ext cx="8974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NEA2 – Hand in</a:t>
            </a:r>
          </a:p>
        </p:txBody>
      </p:sp>
      <p:pic>
        <p:nvPicPr>
          <p:cNvPr id="75" name="Picture 42" descr="Image result for deadline png">
            <a:extLst>
              <a:ext uri="{FF2B5EF4-FFF2-40B4-BE49-F238E27FC236}">
                <a16:creationId xmlns:a16="http://schemas.microsoft.com/office/drawing/2014/main" id="{D32AC936-E232-4069-987C-2E0D9CDF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97" y="6912161"/>
            <a:ext cx="398961" cy="44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42" descr="Image result for deadline png">
            <a:extLst>
              <a:ext uri="{FF2B5EF4-FFF2-40B4-BE49-F238E27FC236}">
                <a16:creationId xmlns:a16="http://schemas.microsoft.com/office/drawing/2014/main" id="{D12986BF-7EE4-4677-98D0-13559850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35" y="6594659"/>
            <a:ext cx="398961" cy="39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Image result for fireworks vector png">
            <a:extLst>
              <a:ext uri="{FF2B5EF4-FFF2-40B4-BE49-F238E27FC236}">
                <a16:creationId xmlns:a16="http://schemas.microsoft.com/office/drawing/2014/main" id="{E809A8A4-8B29-4458-869E-2447783FF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0" y="3888959"/>
            <a:ext cx="885903" cy="8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8" descr="Image result for exam png">
            <a:extLst>
              <a:ext uri="{FF2B5EF4-FFF2-40B4-BE49-F238E27FC236}">
                <a16:creationId xmlns:a16="http://schemas.microsoft.com/office/drawing/2014/main" id="{0C7D6732-EA09-4A69-BF9B-84378741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1" y="5440002"/>
            <a:ext cx="436463" cy="43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" name="TextBox 262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3395087" y="16423147"/>
            <a:ext cx="10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Introduction to the Food Room:</a:t>
            </a:r>
          </a:p>
          <a:p>
            <a:pPr algn="ctr"/>
            <a:r>
              <a:rPr lang="en-US" sz="800" dirty="0"/>
              <a:t>Contract</a:t>
            </a:r>
          </a:p>
          <a:p>
            <a:pPr algn="ctr"/>
            <a:r>
              <a:rPr lang="en-US" sz="800" dirty="0"/>
              <a:t>Nosey sheets</a:t>
            </a:r>
          </a:p>
        </p:txBody>
      </p:sp>
      <p:pic>
        <p:nvPicPr>
          <p:cNvPr id="41" name="Picture 4" descr="Image result for hazard 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578" y="17085104"/>
            <a:ext cx="430534" cy="36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" name="Oval 285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612804" y="15140801"/>
            <a:ext cx="1114190" cy="11052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706369" y="15228895"/>
            <a:ext cx="922730" cy="9528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2438148" y="13192328"/>
            <a:ext cx="1028733" cy="10356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2517387" y="13278609"/>
            <a:ext cx="887086" cy="863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2373100" y="13449813"/>
            <a:ext cx="114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Start of </a:t>
            </a:r>
          </a:p>
          <a:p>
            <a:pPr algn="ctr"/>
            <a:r>
              <a:rPr lang="en-US" sz="900" b="1" dirty="0"/>
              <a:t>Focused practical</a:t>
            </a:r>
          </a:p>
          <a:p>
            <a:pPr algn="ctr"/>
            <a:r>
              <a:rPr lang="en-US" sz="900" b="1" dirty="0"/>
              <a:t>tasks</a:t>
            </a:r>
          </a:p>
          <a:p>
            <a:pPr algn="ctr"/>
            <a:endParaRPr lang="en-US" sz="900" b="1" dirty="0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4666818" y="11066661"/>
            <a:ext cx="841072" cy="8825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4736614" y="11148600"/>
            <a:ext cx="670142" cy="760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4570091" y="11183724"/>
            <a:ext cx="106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Bread</a:t>
            </a:r>
          </a:p>
          <a:p>
            <a:pPr algn="ctr"/>
            <a:r>
              <a:rPr lang="en-US" sz="900" b="1" dirty="0"/>
              <a:t>Technical challenge assessment</a:t>
            </a: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6026636" y="11024283"/>
            <a:ext cx="856082" cy="88425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6059135" y="11085857"/>
            <a:ext cx="791352" cy="777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0" name="Picture 32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69" y="14789788"/>
            <a:ext cx="600640" cy="537414"/>
          </a:xfrm>
          <a:prstGeom prst="rect">
            <a:avLst/>
          </a:prstGeom>
        </p:spPr>
      </p:pic>
      <p:pic>
        <p:nvPicPr>
          <p:cNvPr id="331" name="Picture 330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079" y="9814872"/>
            <a:ext cx="521330" cy="321030"/>
          </a:xfrm>
          <a:prstGeom prst="rect">
            <a:avLst/>
          </a:prstGeom>
        </p:spPr>
      </p:pic>
      <p:pic>
        <p:nvPicPr>
          <p:cNvPr id="332" name="Picture 331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68" y="10155121"/>
            <a:ext cx="589106" cy="552573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5968291" y="11181045"/>
            <a:ext cx="91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Developing technical skills of predominantly </a:t>
            </a:r>
            <a:r>
              <a:rPr lang="en-US" sz="800" b="1" dirty="0" err="1"/>
              <a:t>savoury</a:t>
            </a:r>
            <a:r>
              <a:rPr lang="en-US" sz="800" b="1" dirty="0"/>
              <a:t> foods</a:t>
            </a:r>
          </a:p>
        </p:txBody>
      </p:sp>
      <p:pic>
        <p:nvPicPr>
          <p:cNvPr id="335" name="Picture 33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92" y="15313780"/>
            <a:ext cx="749096" cy="749096"/>
          </a:xfrm>
          <a:prstGeom prst="rect">
            <a:avLst/>
          </a:prstGeom>
        </p:spPr>
      </p:pic>
      <p:sp>
        <p:nvSpPr>
          <p:cNvPr id="337" name="Oval 336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2278955" y="6674354"/>
            <a:ext cx="884936" cy="9561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2363241" y="6739154"/>
            <a:ext cx="704492" cy="7997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3" name="Picture 28" descr="Image result for Mock exam png">
            <a:extLst>
              <a:ext uri="{FF2B5EF4-FFF2-40B4-BE49-F238E27FC236}">
                <a16:creationId xmlns:a16="http://schemas.microsoft.com/office/drawing/2014/main" id="{31DFBC8D-3BD3-42CB-80AF-CB21B07B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54" y="7040729"/>
            <a:ext cx="518842" cy="4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" name="TextBox 343">
            <a:extLst>
              <a:ext uri="{FF2B5EF4-FFF2-40B4-BE49-F238E27FC236}">
                <a16:creationId xmlns:a16="http://schemas.microsoft.com/office/drawing/2014/main" id="{ABA002FC-4FF6-45BE-9382-22EEF0F479E0}"/>
              </a:ext>
            </a:extLst>
          </p:cNvPr>
          <p:cNvSpPr txBox="1"/>
          <p:nvPr/>
        </p:nvSpPr>
        <p:spPr>
          <a:xfrm>
            <a:off x="2359769" y="6852940"/>
            <a:ext cx="951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NEA Task 2</a:t>
            </a:r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4425342" y="6511498"/>
            <a:ext cx="1095316" cy="1111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4527912" y="6580452"/>
            <a:ext cx="916276" cy="921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7" name="Picture 28" descr="Image result for Mock exam png">
            <a:extLst>
              <a:ext uri="{FF2B5EF4-FFF2-40B4-BE49-F238E27FC236}">
                <a16:creationId xmlns:a16="http://schemas.microsoft.com/office/drawing/2014/main" id="{31DFBC8D-3BD3-42CB-80AF-CB21B07B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61" y="6889104"/>
            <a:ext cx="518842" cy="4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" name="TextBox 347">
            <a:extLst>
              <a:ext uri="{FF2B5EF4-FFF2-40B4-BE49-F238E27FC236}">
                <a16:creationId xmlns:a16="http://schemas.microsoft.com/office/drawing/2014/main" id="{ABA002FC-4FF6-45BE-9382-22EEF0F479E0}"/>
              </a:ext>
            </a:extLst>
          </p:cNvPr>
          <p:cNvSpPr txBox="1"/>
          <p:nvPr/>
        </p:nvSpPr>
        <p:spPr>
          <a:xfrm>
            <a:off x="4644902" y="6632864"/>
            <a:ext cx="951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NEA Task 1</a:t>
            </a:r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2061104" y="10980906"/>
            <a:ext cx="864478" cy="9753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2106244" y="11026607"/>
            <a:ext cx="766509" cy="8430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1" name="Picture 2" descr="Related image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777" y="11077844"/>
            <a:ext cx="568410" cy="29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2" name="TextBox 351">
            <a:extLst>
              <a:ext uri="{FF2B5EF4-FFF2-40B4-BE49-F238E27FC236}">
                <a16:creationId xmlns:a16="http://schemas.microsoft.com/office/drawing/2014/main" id="{106CC8FF-7C16-334A-8FD0-24761ED9AFC8}"/>
              </a:ext>
            </a:extLst>
          </p:cNvPr>
          <p:cNvSpPr txBox="1"/>
          <p:nvPr/>
        </p:nvSpPr>
        <p:spPr>
          <a:xfrm>
            <a:off x="1889182" y="11305394"/>
            <a:ext cx="110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         </a:t>
            </a:r>
            <a:r>
              <a:rPr lang="en-US" sz="900" b="1" dirty="0"/>
              <a:t>Understanding commodities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2449006" y="8903067"/>
            <a:ext cx="907082" cy="9262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2518576" y="8944496"/>
            <a:ext cx="783913" cy="821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1496527" y="8949116"/>
            <a:ext cx="907082" cy="9262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551012" y="8991826"/>
            <a:ext cx="783913" cy="821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106CC8FF-7C16-334A-8FD0-24761ED9AFC8}"/>
              </a:ext>
            </a:extLst>
          </p:cNvPr>
          <p:cNvSpPr txBox="1"/>
          <p:nvPr/>
        </p:nvSpPr>
        <p:spPr>
          <a:xfrm>
            <a:off x="1504537" y="9402764"/>
            <a:ext cx="975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 </a:t>
            </a:r>
            <a:r>
              <a:rPr lang="en-US" sz="900" b="1" dirty="0"/>
              <a:t>Special diets</a:t>
            </a:r>
            <a:endParaRPr lang="en-US" sz="800" b="1" dirty="0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06CC8FF-7C16-334A-8FD0-24761ED9AFC8}"/>
              </a:ext>
            </a:extLst>
          </p:cNvPr>
          <p:cNvSpPr txBox="1"/>
          <p:nvPr/>
        </p:nvSpPr>
        <p:spPr>
          <a:xfrm>
            <a:off x="2302831" y="9439502"/>
            <a:ext cx="12117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 </a:t>
            </a:r>
            <a:r>
              <a:rPr lang="en-US" sz="900" b="1" dirty="0"/>
              <a:t>Food Safety  </a:t>
            </a:r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88739" y="8953250"/>
            <a:ext cx="907082" cy="9262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3450229" y="8956541"/>
            <a:ext cx="783913" cy="821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106CC8FF-7C16-334A-8FD0-24761ED9AFC8}"/>
              </a:ext>
            </a:extLst>
          </p:cNvPr>
          <p:cNvSpPr txBox="1"/>
          <p:nvPr/>
        </p:nvSpPr>
        <p:spPr>
          <a:xfrm>
            <a:off x="3218596" y="9268609"/>
            <a:ext cx="12117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Food Science</a:t>
            </a:r>
          </a:p>
          <a:p>
            <a:pPr algn="ctr"/>
            <a:r>
              <a:rPr lang="en-US" sz="900" b="1" dirty="0"/>
              <a:t>Building tech</a:t>
            </a:r>
          </a:p>
          <a:p>
            <a:pPr algn="ctr"/>
            <a:r>
              <a:rPr lang="en-US" sz="900" b="1" dirty="0"/>
              <a:t> skills</a:t>
            </a: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238094" y="8871963"/>
            <a:ext cx="907082" cy="9262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283640" y="8951307"/>
            <a:ext cx="819278" cy="806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091941" y="10985032"/>
            <a:ext cx="907082" cy="9262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3161114" y="11047313"/>
            <a:ext cx="783913" cy="821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D82BE213-6309-9247-BB2E-8389CD80B5D2}"/>
              </a:ext>
            </a:extLst>
          </p:cNvPr>
          <p:cNvSpPr txBox="1"/>
          <p:nvPr/>
        </p:nvSpPr>
        <p:spPr>
          <a:xfrm>
            <a:off x="3166393" y="11066661"/>
            <a:ext cx="79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       Assessment. Hygiene &amp; Safety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3251" y="4636640"/>
            <a:ext cx="132764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AO1:</a:t>
            </a:r>
          </a:p>
          <a:p>
            <a:r>
              <a:rPr lang="en-GB" sz="1100" b="1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Demonstrate knowledge and understanding of nutrition, food, cooking and preparation.</a:t>
            </a:r>
            <a:endParaRPr lang="en-GB" sz="1100" b="1" kern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4295247" y="4365761"/>
            <a:ext cx="1327646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AO2: </a:t>
            </a:r>
            <a:endParaRPr lang="en-GB" sz="1100" b="1" kern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100" b="1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 knowledge and understanding of nutrition, food, cooking and preparation.</a:t>
            </a:r>
            <a:endParaRPr lang="en-GB" sz="1100" b="1" kern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050" b="1" kern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0172" y="3967585"/>
            <a:ext cx="12655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AO3: </a:t>
            </a:r>
            <a:endParaRPr lang="en-GB" sz="1100" b="1" kern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100" b="1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Plan, prepare, cook and present dishes, combining appropriate techniques.</a:t>
            </a:r>
            <a:endParaRPr lang="en-GB" sz="1100" b="1" kern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50062" y="3702126"/>
            <a:ext cx="123526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AO4: </a:t>
            </a:r>
            <a:endParaRPr lang="en-GB" sz="1100" b="1" kern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100" b="1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Analyse and evaluate different aspects of nutrition, food, cooking and preparation </a:t>
            </a:r>
            <a:endParaRPr lang="en-GB" sz="1100" b="1" kern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1885408" y="14232797"/>
            <a:ext cx="1056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Hand of Nutrition</a:t>
            </a:r>
          </a:p>
          <a:p>
            <a:pPr algn="ctr"/>
            <a:r>
              <a:rPr lang="en-US" sz="800" dirty="0"/>
              <a:t>introduction to Food and Nutrition </a:t>
            </a:r>
          </a:p>
          <a:p>
            <a:pPr algn="ctr"/>
            <a:r>
              <a:rPr lang="en-US" sz="800" dirty="0"/>
              <a:t>Main nutrients and their function</a:t>
            </a: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416877" y="13063868"/>
            <a:ext cx="1095599" cy="10773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531108" y="13153351"/>
            <a:ext cx="887086" cy="863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7453007" y="13154141"/>
            <a:ext cx="10636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Practical </a:t>
            </a:r>
          </a:p>
          <a:p>
            <a:pPr algn="ctr"/>
            <a:r>
              <a:rPr lang="en-US" sz="900" b="1" dirty="0"/>
              <a:t>Assessment</a:t>
            </a:r>
          </a:p>
          <a:p>
            <a:pPr algn="ctr"/>
            <a:r>
              <a:rPr lang="en-US" sz="900" b="1" dirty="0"/>
              <a:t>Cheese Whirls</a:t>
            </a:r>
          </a:p>
          <a:p>
            <a:pPr algn="ctr"/>
            <a:r>
              <a:rPr lang="en-US" sz="900" b="1" dirty="0"/>
              <a:t>Independent focused practical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6974" y="13554950"/>
            <a:ext cx="10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and Apply Knowledge:</a:t>
            </a:r>
          </a:p>
          <a:p>
            <a:pPr algn="ctr"/>
            <a:r>
              <a:rPr lang="en-US" sz="800" dirty="0"/>
              <a:t>The Eatwell Guide</a:t>
            </a:r>
          </a:p>
          <a:p>
            <a:pPr algn="ctr"/>
            <a:endParaRPr lang="en-US" sz="800" dirty="0"/>
          </a:p>
        </p:txBody>
      </p: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H="1">
            <a:off x="1433817" y="15840572"/>
            <a:ext cx="329694" cy="324545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TextBox 338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829315" y="16272123"/>
            <a:ext cx="1056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 :</a:t>
            </a:r>
          </a:p>
          <a:p>
            <a:pPr algn="ctr"/>
            <a:r>
              <a:rPr lang="en-US" sz="800" dirty="0"/>
              <a:t>Knife safety</a:t>
            </a:r>
          </a:p>
          <a:p>
            <a:pPr algn="ctr"/>
            <a:r>
              <a:rPr lang="en-US" sz="800" dirty="0"/>
              <a:t>Bridge &amp; claw</a:t>
            </a:r>
          </a:p>
          <a:p>
            <a:pPr algn="ctr"/>
            <a:r>
              <a:rPr lang="en-US" sz="800" dirty="0"/>
              <a:t>Knife safety assessment</a:t>
            </a:r>
          </a:p>
          <a:p>
            <a:pPr algn="ctr"/>
            <a:r>
              <a:rPr lang="en-US" sz="800" dirty="0"/>
              <a:t>Weighing &amp; measuring</a:t>
            </a:r>
          </a:p>
          <a:p>
            <a:pPr algn="ctr"/>
            <a:r>
              <a:rPr lang="en-US" sz="800" dirty="0"/>
              <a:t> </a:t>
            </a:r>
          </a:p>
          <a:p>
            <a:pPr algn="ctr"/>
            <a:endParaRPr lang="en-US" sz="800" dirty="0"/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H="1">
            <a:off x="967064" y="15191098"/>
            <a:ext cx="312034" cy="29581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extBox 352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4188713" y="14084470"/>
            <a:ext cx="113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Analyse</a:t>
            </a:r>
            <a:r>
              <a:rPr lang="en-US" sz="800" b="1" dirty="0"/>
              <a:t> and Evaluate:</a:t>
            </a:r>
          </a:p>
          <a:p>
            <a:pPr algn="ctr"/>
            <a:r>
              <a:rPr lang="en-US" sz="800" dirty="0"/>
              <a:t>Reflect on what you have made applying next steps where possible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649815" y="12705025"/>
            <a:ext cx="1335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and Apply Knowledge:</a:t>
            </a:r>
          </a:p>
          <a:p>
            <a:pPr algn="ctr"/>
            <a:r>
              <a:rPr lang="en-US" sz="800" dirty="0"/>
              <a:t>Nutrients </a:t>
            </a:r>
          </a:p>
          <a:p>
            <a:pPr algn="ctr"/>
            <a:r>
              <a:rPr lang="en-US" sz="800" dirty="0"/>
              <a:t>Functions and Sources.</a:t>
            </a:r>
          </a:p>
          <a:p>
            <a:pPr algn="ctr"/>
            <a:r>
              <a:rPr lang="en-US" sz="800" dirty="0"/>
              <a:t>Importance of a balanced diet</a:t>
            </a:r>
          </a:p>
          <a:p>
            <a:pPr algn="ctr"/>
            <a:endParaRPr lang="en-US" sz="800" dirty="0"/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523806" y="13420427"/>
            <a:ext cx="10451" cy="33659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TextBox 353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2067396" y="12628189"/>
            <a:ext cx="1056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Assessment week:</a:t>
            </a:r>
          </a:p>
          <a:p>
            <a:pPr algn="ctr"/>
            <a:r>
              <a:rPr lang="en-US" sz="800" dirty="0"/>
              <a:t>Assessment – Healthy Eating &amp; The Eatwell Guide</a:t>
            </a:r>
          </a:p>
          <a:p>
            <a:pPr algn="ctr"/>
            <a:r>
              <a:rPr lang="en-US" sz="800" dirty="0"/>
              <a:t> </a:t>
            </a:r>
          </a:p>
          <a:p>
            <a:pPr algn="ctr"/>
            <a:r>
              <a:rPr lang="en-US" sz="800" dirty="0"/>
              <a:t> </a:t>
            </a:r>
          </a:p>
          <a:p>
            <a:pPr algn="ctr"/>
            <a:endParaRPr lang="en-US" sz="800" dirty="0"/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2046148" y="13117096"/>
            <a:ext cx="311174" cy="52807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H="1" flipV="1">
            <a:off x="1935845" y="13985467"/>
            <a:ext cx="253879" cy="19390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3D526A9F-69B1-6848-BE28-D0D0F2031640}"/>
              </a:ext>
            </a:extLst>
          </p:cNvPr>
          <p:cNvCxnSpPr>
            <a:cxnSpLocks/>
          </p:cNvCxnSpPr>
          <p:nvPr/>
        </p:nvCxnSpPr>
        <p:spPr>
          <a:xfrm>
            <a:off x="7122199" y="13729741"/>
            <a:ext cx="267343" cy="42972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TextBox 359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7060966" y="14232334"/>
            <a:ext cx="1452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 :</a:t>
            </a:r>
          </a:p>
          <a:p>
            <a:pPr algn="ctr"/>
            <a:r>
              <a:rPr lang="en-US" sz="800" dirty="0"/>
              <a:t>Carrot cakes</a:t>
            </a:r>
          </a:p>
          <a:p>
            <a:pPr algn="ctr"/>
            <a:r>
              <a:rPr lang="en-US" sz="800" dirty="0"/>
              <a:t>Sausage rolls – Handling raw meat</a:t>
            </a:r>
          </a:p>
          <a:p>
            <a:pPr algn="ctr"/>
            <a:r>
              <a:rPr lang="en-US" sz="800" dirty="0"/>
              <a:t>Cross contamination</a:t>
            </a:r>
          </a:p>
          <a:p>
            <a:pPr algn="ctr"/>
            <a:r>
              <a:rPr lang="en-US" sz="800" dirty="0"/>
              <a:t>Applying knowledge of bacterial growth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endParaRPr lang="en-US" sz="800" dirty="0"/>
          </a:p>
        </p:txBody>
      </p: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3D526A9F-69B1-6848-BE28-D0D0F2031640}"/>
              </a:ext>
            </a:extLst>
          </p:cNvPr>
          <p:cNvCxnSpPr>
            <a:cxnSpLocks/>
          </p:cNvCxnSpPr>
          <p:nvPr/>
        </p:nvCxnSpPr>
        <p:spPr>
          <a:xfrm>
            <a:off x="6487163" y="13654364"/>
            <a:ext cx="92682" cy="41697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TextBox 361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5884916" y="14104311"/>
            <a:ext cx="1300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 :</a:t>
            </a:r>
          </a:p>
          <a:p>
            <a:pPr algn="ctr"/>
            <a:r>
              <a:rPr lang="en-US" sz="800" dirty="0"/>
              <a:t>Rock cakes</a:t>
            </a:r>
          </a:p>
          <a:p>
            <a:pPr algn="ctr"/>
            <a:r>
              <a:rPr lang="en-US" sz="800" dirty="0"/>
              <a:t>Function of ingredients</a:t>
            </a:r>
          </a:p>
          <a:p>
            <a:pPr algn="ctr"/>
            <a:r>
              <a:rPr lang="en-US" sz="800" dirty="0"/>
              <a:t>Rubbing in method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 </a:t>
            </a:r>
          </a:p>
          <a:p>
            <a:pPr algn="ctr"/>
            <a:endParaRPr lang="en-US" sz="800" dirty="0"/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8688722" y="12457813"/>
            <a:ext cx="1118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Where does your food come from</a:t>
            </a:r>
          </a:p>
          <a:p>
            <a:pPr algn="ctr"/>
            <a:r>
              <a:rPr lang="en-US" sz="800" dirty="0"/>
              <a:t>Food miles</a:t>
            </a:r>
          </a:p>
          <a:p>
            <a:pPr algn="ctr"/>
            <a:r>
              <a:rPr lang="en-US" sz="800" dirty="0"/>
              <a:t>Organic</a:t>
            </a:r>
          </a:p>
          <a:p>
            <a:pPr algn="ctr"/>
            <a:r>
              <a:rPr lang="en-US" sz="800" dirty="0"/>
              <a:t>Practical challenge</a:t>
            </a:r>
          </a:p>
          <a:p>
            <a:pPr algn="ctr"/>
            <a:r>
              <a:rPr lang="en-US" sz="800" dirty="0"/>
              <a:t>All wrapped up</a:t>
            </a:r>
          </a:p>
        </p:txBody>
      </p: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3D526A9F-69B1-6848-BE28-D0D0F2031640}"/>
              </a:ext>
            </a:extLst>
          </p:cNvPr>
          <p:cNvCxnSpPr>
            <a:cxnSpLocks/>
          </p:cNvCxnSpPr>
          <p:nvPr/>
        </p:nvCxnSpPr>
        <p:spPr>
          <a:xfrm flipV="1">
            <a:off x="8560541" y="12913673"/>
            <a:ext cx="407623" cy="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3064810" y="9740366"/>
            <a:ext cx="11476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and Apply Knowledge:</a:t>
            </a:r>
          </a:p>
          <a:p>
            <a:pPr algn="ctr"/>
            <a:r>
              <a:rPr lang="en-GB" sz="800" dirty="0"/>
              <a:t>Identify critical temperatures linked to food poisoning bacteria, e.g. the ‘Danger Zone’.</a:t>
            </a:r>
          </a:p>
          <a:p>
            <a:pPr algn="ctr"/>
            <a:r>
              <a:rPr lang="en-GB" sz="800" dirty="0"/>
              <a:t>Describe how bacteria multiplies.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</p:txBody>
      </p: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 flipH="1">
            <a:off x="7106830" y="10984254"/>
            <a:ext cx="315694" cy="43848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 flipH="1">
            <a:off x="6871776" y="10528488"/>
            <a:ext cx="303080" cy="782528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TextBox 367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3984743" y="9825806"/>
            <a:ext cx="13562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 :</a:t>
            </a:r>
          </a:p>
          <a:p>
            <a:pPr algn="ctr"/>
            <a:r>
              <a:rPr lang="en-US" sz="800" dirty="0"/>
              <a:t>Shortbread</a:t>
            </a:r>
          </a:p>
          <a:p>
            <a:pPr algn="ctr"/>
            <a:r>
              <a:rPr lang="en-US" sz="800" b="1" dirty="0"/>
              <a:t>Demonstrate and Apply Knowledge:</a:t>
            </a:r>
          </a:p>
          <a:p>
            <a:pPr algn="ctr"/>
            <a:r>
              <a:rPr lang="en-US" sz="800" dirty="0"/>
              <a:t>Food safety. L</a:t>
            </a:r>
            <a:r>
              <a:rPr lang="en-GB" sz="800" dirty="0"/>
              <a:t>ink prevention of contamination to prior knowledge of personal hygiene</a:t>
            </a:r>
            <a:endParaRPr lang="en-US" sz="800" dirty="0"/>
          </a:p>
          <a:p>
            <a:pPr algn="ctr"/>
            <a:r>
              <a:rPr lang="en-US" sz="800" dirty="0"/>
              <a:t> </a:t>
            </a:r>
          </a:p>
          <a:p>
            <a:pPr algn="ctr"/>
            <a:endParaRPr lang="en-US" sz="800" dirty="0"/>
          </a:p>
        </p:txBody>
      </p: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 flipV="1">
            <a:off x="6714732" y="11636884"/>
            <a:ext cx="101030" cy="249247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5333488" y="12019873"/>
            <a:ext cx="1117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Complex knife safety assessment</a:t>
            </a:r>
          </a:p>
          <a:p>
            <a:pPr algn="ctr"/>
            <a:r>
              <a:rPr lang="en-US" sz="800" dirty="0"/>
              <a:t>Apple swans</a:t>
            </a:r>
          </a:p>
          <a:p>
            <a:pPr algn="ctr"/>
            <a:endParaRPr lang="en-US" sz="800" b="1" dirty="0"/>
          </a:p>
          <a:p>
            <a:pPr algn="ctr"/>
            <a:endParaRPr lang="en-US" sz="800" b="1" dirty="0"/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6531044" y="9982897"/>
            <a:ext cx="1268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and Apply Knowledge:</a:t>
            </a:r>
          </a:p>
          <a:p>
            <a:pPr algn="ctr"/>
            <a:r>
              <a:rPr lang="en-US" sz="800" dirty="0"/>
              <a:t>Consequences of good and bad hygiene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</p:txBody>
      </p: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>
            <a:off x="5859057" y="11014378"/>
            <a:ext cx="136557" cy="231057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 flipV="1">
            <a:off x="5380842" y="11707914"/>
            <a:ext cx="323157" cy="36503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>
            <a:off x="3949124" y="10782726"/>
            <a:ext cx="159207" cy="46980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TextBox 374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7153871" y="10471945"/>
            <a:ext cx="1056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 :</a:t>
            </a:r>
          </a:p>
          <a:p>
            <a:pPr algn="ctr"/>
            <a:r>
              <a:rPr lang="en-US" sz="800" dirty="0"/>
              <a:t>Tomato &amp; </a:t>
            </a:r>
            <a:r>
              <a:rPr lang="en-US" sz="800" dirty="0" err="1"/>
              <a:t>Mozz</a:t>
            </a:r>
            <a:r>
              <a:rPr lang="en-US" sz="800" dirty="0"/>
              <a:t> pasta bake</a:t>
            </a:r>
          </a:p>
          <a:p>
            <a:pPr algn="ctr"/>
            <a:r>
              <a:rPr lang="en-US" sz="800" dirty="0"/>
              <a:t> </a:t>
            </a:r>
          </a:p>
          <a:p>
            <a:pPr algn="ctr"/>
            <a:endParaRPr lang="en-US" sz="800" dirty="0"/>
          </a:p>
        </p:txBody>
      </p: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  <a:endCxn id="326" idx="1"/>
          </p:cNvCxnSpPr>
          <p:nvPr/>
        </p:nvCxnSpPr>
        <p:spPr>
          <a:xfrm>
            <a:off x="4494517" y="11020673"/>
            <a:ext cx="75574" cy="486217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296527" y="7845769"/>
            <a:ext cx="4541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Year 9 Projects</a:t>
            </a:r>
          </a:p>
          <a:p>
            <a:r>
              <a:rPr lang="en-GB" sz="800" b="1" dirty="0"/>
              <a:t>Demonstrate your knowledge </a:t>
            </a:r>
            <a:r>
              <a:rPr lang="en-GB" sz="800" dirty="0"/>
              <a:t>of Nutrition and Food Preparation throughout six different  projects. </a:t>
            </a:r>
          </a:p>
          <a:p>
            <a:r>
              <a:rPr lang="en-GB" sz="800" b="1" dirty="0"/>
              <a:t>Apply your knowledge </a:t>
            </a:r>
            <a:r>
              <a:rPr lang="en-GB" sz="800" dirty="0"/>
              <a:t>of Nutrition and Food preparation through designing and adapting recipes. </a:t>
            </a:r>
          </a:p>
          <a:p>
            <a:r>
              <a:rPr lang="en-GB" sz="800" b="1" dirty="0"/>
              <a:t>Demonstrate skills and techniques </a:t>
            </a:r>
            <a:r>
              <a:rPr lang="en-GB" sz="800" dirty="0"/>
              <a:t>in a range of different dishes and cuisines. </a:t>
            </a:r>
          </a:p>
          <a:p>
            <a:r>
              <a:rPr lang="en-GB" sz="800" b="1" dirty="0"/>
              <a:t>Analyse and evaluate </a:t>
            </a:r>
            <a:r>
              <a:rPr lang="en-GB" sz="800" dirty="0"/>
              <a:t>results from a range of experiments carried out and through evaluation of dishes. </a:t>
            </a:r>
          </a:p>
        </p:txBody>
      </p: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F51116E4-A353-1B45-ACA0-38C9A5762479}"/>
              </a:ext>
            </a:extLst>
          </p:cNvPr>
          <p:cNvCxnSpPr>
            <a:cxnSpLocks/>
          </p:cNvCxnSpPr>
          <p:nvPr/>
        </p:nvCxnSpPr>
        <p:spPr>
          <a:xfrm>
            <a:off x="2197401" y="8577505"/>
            <a:ext cx="266639" cy="38623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F51116E4-A353-1B45-ACA0-38C9A5762479}"/>
              </a:ext>
            </a:extLst>
          </p:cNvPr>
          <p:cNvCxnSpPr>
            <a:cxnSpLocks/>
          </p:cNvCxnSpPr>
          <p:nvPr/>
        </p:nvCxnSpPr>
        <p:spPr>
          <a:xfrm>
            <a:off x="3381784" y="8558117"/>
            <a:ext cx="0" cy="54118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F51116E4-A353-1B45-ACA0-38C9A5762479}"/>
              </a:ext>
            </a:extLst>
          </p:cNvPr>
          <p:cNvCxnSpPr>
            <a:cxnSpLocks/>
          </p:cNvCxnSpPr>
          <p:nvPr/>
        </p:nvCxnSpPr>
        <p:spPr>
          <a:xfrm flipH="1">
            <a:off x="1704440" y="8565501"/>
            <a:ext cx="55424" cy="405093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TextBox 385">
            <a:extLst>
              <a:ext uri="{FF2B5EF4-FFF2-40B4-BE49-F238E27FC236}">
                <a16:creationId xmlns:a16="http://schemas.microsoft.com/office/drawing/2014/main" id="{031DCDE8-1A7B-4465-920B-9DC7D81D4F4F}"/>
              </a:ext>
            </a:extLst>
          </p:cNvPr>
          <p:cNvSpPr txBox="1"/>
          <p:nvPr/>
        </p:nvSpPr>
        <p:spPr>
          <a:xfrm>
            <a:off x="7016480" y="5642690"/>
            <a:ext cx="118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Non EXAM ASSESSMENT 1</a:t>
            </a:r>
          </a:p>
          <a:p>
            <a:pPr algn="ctr"/>
            <a:r>
              <a:rPr lang="en-US" sz="800" b="1" dirty="0"/>
              <a:t>MOCK: </a:t>
            </a:r>
          </a:p>
          <a:p>
            <a:pPr algn="ctr"/>
            <a:r>
              <a:rPr lang="en-US" sz="800" b="1" dirty="0"/>
              <a:t>Food Investigation Task</a:t>
            </a:r>
          </a:p>
          <a:p>
            <a:pPr algn="ctr"/>
            <a:r>
              <a:rPr lang="en-US" sz="800" dirty="0"/>
              <a:t>Research </a:t>
            </a:r>
          </a:p>
          <a:p>
            <a:pPr algn="ctr"/>
            <a:r>
              <a:rPr lang="en-US" sz="800" dirty="0"/>
              <a:t>Investigate </a:t>
            </a:r>
          </a:p>
          <a:p>
            <a:pPr algn="ctr"/>
            <a:r>
              <a:rPr lang="en-US" sz="800" dirty="0" err="1"/>
              <a:t>Analyse</a:t>
            </a:r>
            <a:r>
              <a:rPr lang="en-US" sz="800" dirty="0"/>
              <a:t> and Evaluate 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031DCDE8-1A7B-4465-920B-9DC7D81D4F4F}"/>
              </a:ext>
            </a:extLst>
          </p:cNvPr>
          <p:cNvSpPr txBox="1"/>
          <p:nvPr/>
        </p:nvSpPr>
        <p:spPr>
          <a:xfrm>
            <a:off x="7433073" y="4881789"/>
            <a:ext cx="114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Knowledge:</a:t>
            </a:r>
          </a:p>
          <a:p>
            <a:pPr algn="ctr"/>
            <a:r>
              <a:rPr lang="en-US" sz="800" dirty="0"/>
              <a:t>Embedding and enhancing knowledge based around scientific principles and nutrition  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031DCDE8-1A7B-4465-920B-9DC7D81D4F4F}"/>
              </a:ext>
            </a:extLst>
          </p:cNvPr>
          <p:cNvSpPr txBox="1"/>
          <p:nvPr/>
        </p:nvSpPr>
        <p:spPr>
          <a:xfrm>
            <a:off x="8452079" y="9282446"/>
            <a:ext cx="114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Preparation:</a:t>
            </a:r>
          </a:p>
          <a:p>
            <a:pPr algn="ctr"/>
            <a:r>
              <a:rPr lang="en-US" sz="800" b="1" dirty="0"/>
              <a:t>Develop and refine high level making skills</a:t>
            </a:r>
          </a:p>
        </p:txBody>
      </p: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</p:cNvCxnSpPr>
          <p:nvPr/>
        </p:nvCxnSpPr>
        <p:spPr>
          <a:xfrm>
            <a:off x="6538595" y="6295223"/>
            <a:ext cx="914074" cy="607237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697A31-62C4-4F2C-809D-21AE55A7885C}"/>
              </a:ext>
            </a:extLst>
          </p:cNvPr>
          <p:cNvSpPr txBox="1"/>
          <p:nvPr/>
        </p:nvSpPr>
        <p:spPr>
          <a:xfrm>
            <a:off x="-65916" y="7088964"/>
            <a:ext cx="13721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err="1"/>
              <a:t>Yr</a:t>
            </a:r>
            <a:r>
              <a:rPr lang="en-GB" sz="800" b="1" dirty="0"/>
              <a:t> 9 Example of Practical dishes</a:t>
            </a:r>
          </a:p>
          <a:p>
            <a:r>
              <a:rPr lang="en-GB" sz="800" dirty="0"/>
              <a:t>Stir fry</a:t>
            </a:r>
          </a:p>
          <a:p>
            <a:r>
              <a:rPr lang="en-GB" sz="800" dirty="0"/>
              <a:t>Pizza</a:t>
            </a:r>
          </a:p>
          <a:p>
            <a:r>
              <a:rPr lang="en-GB" sz="800" dirty="0"/>
              <a:t>Pastry making, Quiche</a:t>
            </a:r>
          </a:p>
          <a:p>
            <a:r>
              <a:rPr lang="en-GB" sz="800" dirty="0"/>
              <a:t>Joint a chicken, Jerk chicken</a:t>
            </a:r>
          </a:p>
          <a:p>
            <a:r>
              <a:rPr lang="en-GB" sz="800" dirty="0"/>
              <a:t>Bread</a:t>
            </a:r>
          </a:p>
          <a:p>
            <a:r>
              <a:rPr lang="en-GB" sz="800" dirty="0"/>
              <a:t>Food styling</a:t>
            </a:r>
          </a:p>
          <a:p>
            <a:r>
              <a:rPr lang="en-GB" sz="800" dirty="0"/>
              <a:t>Fishcakes</a:t>
            </a:r>
          </a:p>
          <a:p>
            <a:r>
              <a:rPr lang="en-GB" sz="800" dirty="0"/>
              <a:t>Lasagne</a:t>
            </a:r>
          </a:p>
          <a:p>
            <a:r>
              <a:rPr lang="en-GB" sz="800" dirty="0"/>
              <a:t>Pavlova</a:t>
            </a:r>
          </a:p>
          <a:p>
            <a:r>
              <a:rPr lang="en-GB" sz="800" dirty="0"/>
              <a:t>Chicken pie</a:t>
            </a:r>
          </a:p>
          <a:p>
            <a:r>
              <a:rPr lang="en-GB" sz="800" dirty="0"/>
              <a:t>Risotto, Fresh pasta</a:t>
            </a:r>
          </a:p>
          <a:p>
            <a:r>
              <a:rPr lang="en-GB" sz="800" dirty="0"/>
              <a:t>Chilli</a:t>
            </a:r>
          </a:p>
          <a:p>
            <a:endParaRPr lang="en-GB" sz="800" dirty="0"/>
          </a:p>
          <a:p>
            <a:r>
              <a:rPr lang="en-GB" sz="800" dirty="0"/>
              <a:t> </a:t>
            </a:r>
          </a:p>
          <a:p>
            <a:endParaRPr lang="en-GB" sz="800" dirty="0"/>
          </a:p>
          <a:p>
            <a:endParaRPr lang="en-GB" sz="800" dirty="0"/>
          </a:p>
          <a:p>
            <a:r>
              <a:rPr lang="en-GB" sz="800" dirty="0"/>
              <a:t> </a:t>
            </a:r>
          </a:p>
          <a:p>
            <a:endParaRPr lang="en-GB" sz="800" dirty="0"/>
          </a:p>
          <a:p>
            <a:endParaRPr lang="en-GB" sz="800" dirty="0"/>
          </a:p>
          <a:p>
            <a:endParaRPr lang="en-GB" sz="900" b="1" dirty="0"/>
          </a:p>
          <a:p>
            <a:endParaRPr lang="en-GB" sz="900" dirty="0"/>
          </a:p>
        </p:txBody>
      </p: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EACBADA3-92A5-4DA1-B6F3-87AE30787769}"/>
              </a:ext>
            </a:extLst>
          </p:cNvPr>
          <p:cNvCxnSpPr>
            <a:cxnSpLocks/>
          </p:cNvCxnSpPr>
          <p:nvPr/>
        </p:nvCxnSpPr>
        <p:spPr>
          <a:xfrm>
            <a:off x="1584990" y="7641177"/>
            <a:ext cx="678942" cy="34084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5CABE53-0F40-8E47-A9DE-33CDA400FE06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650881" y="16241081"/>
            <a:ext cx="1209977" cy="12099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973AB0-A014-BA46-8E96-D553802BF81F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5855721" y="89249"/>
            <a:ext cx="1339475" cy="1339475"/>
          </a:xfrm>
          <a:prstGeom prst="rect">
            <a:avLst/>
          </a:prstGeom>
        </p:spPr>
      </p:pic>
      <p:sp>
        <p:nvSpPr>
          <p:cNvPr id="391" name="TextBox 390">
            <a:extLst>
              <a:ext uri="{FF2B5EF4-FFF2-40B4-BE49-F238E27FC236}">
                <a16:creationId xmlns:a16="http://schemas.microsoft.com/office/drawing/2014/main" id="{75345CA9-B477-CF43-BC30-069B3E4F50E3}"/>
              </a:ext>
            </a:extLst>
          </p:cNvPr>
          <p:cNvSpPr txBox="1"/>
          <p:nvPr/>
        </p:nvSpPr>
        <p:spPr>
          <a:xfrm>
            <a:off x="2299366" y="16461515"/>
            <a:ext cx="1056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Hygiene &amp; Safety</a:t>
            </a:r>
          </a:p>
          <a:p>
            <a:pPr algn="ctr"/>
            <a:r>
              <a:rPr lang="en-US" sz="800" dirty="0"/>
              <a:t>Good conduct</a:t>
            </a:r>
          </a:p>
          <a:p>
            <a:pPr algn="ctr"/>
            <a:r>
              <a:rPr lang="en-US" sz="800" dirty="0"/>
              <a:t>Units &amp; equipment</a:t>
            </a:r>
          </a:p>
          <a:p>
            <a:pPr algn="ctr"/>
            <a:r>
              <a:rPr lang="en-US" sz="800" dirty="0"/>
              <a:t>Hygiene &amp; Safety</a:t>
            </a:r>
          </a:p>
          <a:p>
            <a:pPr algn="ctr"/>
            <a:r>
              <a:rPr lang="en-US" sz="800" dirty="0"/>
              <a:t>Risk assessment</a:t>
            </a:r>
          </a:p>
          <a:p>
            <a:pPr algn="ctr"/>
            <a:r>
              <a:rPr lang="en-US" sz="800" dirty="0"/>
              <a:t>4 C’s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ABACAA0B-DF8A-4649-BC34-5C1E9D767F7A}"/>
              </a:ext>
            </a:extLst>
          </p:cNvPr>
          <p:cNvSpPr txBox="1"/>
          <p:nvPr/>
        </p:nvSpPr>
        <p:spPr>
          <a:xfrm>
            <a:off x="69269" y="15554948"/>
            <a:ext cx="1056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Hygiene &amp; Safety:</a:t>
            </a:r>
          </a:p>
          <a:p>
            <a:pPr algn="ctr"/>
            <a:r>
              <a:rPr lang="en-US" sz="800" dirty="0"/>
              <a:t>Washing up</a:t>
            </a:r>
          </a:p>
          <a:p>
            <a:pPr algn="ctr"/>
            <a:r>
              <a:rPr lang="en-US" sz="800" dirty="0"/>
              <a:t>Using cooker safely</a:t>
            </a:r>
          </a:p>
          <a:p>
            <a:pPr algn="ctr"/>
            <a:r>
              <a:rPr lang="en-US" sz="800" dirty="0"/>
              <a:t>Cooker assessment</a:t>
            </a:r>
          </a:p>
          <a:p>
            <a:pPr algn="ctr"/>
            <a:r>
              <a:rPr lang="en-US" sz="800" dirty="0"/>
              <a:t> </a:t>
            </a:r>
          </a:p>
          <a:p>
            <a:pPr algn="ctr"/>
            <a:endParaRPr lang="en-US" sz="800" dirty="0"/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3523342D-C938-EE43-9330-54991D7B0183}"/>
              </a:ext>
            </a:extLst>
          </p:cNvPr>
          <p:cNvSpPr txBox="1"/>
          <p:nvPr/>
        </p:nvSpPr>
        <p:spPr>
          <a:xfrm>
            <a:off x="-26458" y="14474936"/>
            <a:ext cx="1056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Assessment week</a:t>
            </a:r>
          </a:p>
          <a:p>
            <a:pPr algn="ctr"/>
            <a:r>
              <a:rPr lang="en-US" sz="800" dirty="0"/>
              <a:t>Hygiene &amp; safety assessment</a:t>
            </a:r>
          </a:p>
          <a:p>
            <a:pPr algn="ctr"/>
            <a:r>
              <a:rPr lang="en-US" sz="800" dirty="0"/>
              <a:t> &amp; reflection</a:t>
            </a:r>
          </a:p>
          <a:p>
            <a:pPr algn="ctr"/>
            <a:endParaRPr lang="en-US" sz="8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60A863B-951A-4E48-88B4-20510A159037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746102" y="15453976"/>
            <a:ext cx="801640" cy="448918"/>
          </a:xfrm>
          <a:prstGeom prst="rect">
            <a:avLst/>
          </a:prstGeom>
        </p:spPr>
      </p:pic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C267700F-A37A-894B-BA7E-FBC3BF8E20E9}"/>
              </a:ext>
            </a:extLst>
          </p:cNvPr>
          <p:cNvCxnSpPr>
            <a:cxnSpLocks/>
          </p:cNvCxnSpPr>
          <p:nvPr/>
        </p:nvCxnSpPr>
        <p:spPr>
          <a:xfrm flipV="1">
            <a:off x="4778189" y="13692372"/>
            <a:ext cx="113898" cy="42222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id="{21E1AD23-6E63-EF47-AF14-11392C069EE0}"/>
              </a:ext>
            </a:extLst>
          </p:cNvPr>
          <p:cNvCxnSpPr>
            <a:cxnSpLocks/>
          </p:cNvCxnSpPr>
          <p:nvPr/>
        </p:nvCxnSpPr>
        <p:spPr>
          <a:xfrm flipV="1">
            <a:off x="5240152" y="13822046"/>
            <a:ext cx="708381" cy="621037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TextBox 395">
            <a:extLst>
              <a:ext uri="{FF2B5EF4-FFF2-40B4-BE49-F238E27FC236}">
                <a16:creationId xmlns:a16="http://schemas.microsoft.com/office/drawing/2014/main" id="{C29239E3-A818-C744-ABB2-7AA8B1447146}"/>
              </a:ext>
            </a:extLst>
          </p:cNvPr>
          <p:cNvSpPr txBox="1"/>
          <p:nvPr/>
        </p:nvSpPr>
        <p:spPr>
          <a:xfrm>
            <a:off x="8457657" y="13405926"/>
            <a:ext cx="113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Analyse</a:t>
            </a:r>
            <a:r>
              <a:rPr lang="en-US" sz="800" b="1" dirty="0"/>
              <a:t> and Evaluate:</a:t>
            </a:r>
          </a:p>
          <a:p>
            <a:pPr algn="ctr"/>
            <a:r>
              <a:rPr lang="en-US" sz="800" dirty="0"/>
              <a:t>Reflect on what you have made applying next steps where possible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9B7545F3-97A9-7F49-8A56-8F22515F8772}"/>
              </a:ext>
            </a:extLst>
          </p:cNvPr>
          <p:cNvCxnSpPr>
            <a:cxnSpLocks/>
          </p:cNvCxnSpPr>
          <p:nvPr/>
        </p:nvCxnSpPr>
        <p:spPr>
          <a:xfrm flipH="1" flipV="1">
            <a:off x="8481343" y="13086020"/>
            <a:ext cx="354945" cy="35021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xtBox 397">
            <a:extLst>
              <a:ext uri="{FF2B5EF4-FFF2-40B4-BE49-F238E27FC236}">
                <a16:creationId xmlns:a16="http://schemas.microsoft.com/office/drawing/2014/main" id="{41FC12ED-9C3F-F048-94DF-519B0A65422B}"/>
              </a:ext>
            </a:extLst>
          </p:cNvPr>
          <p:cNvSpPr txBox="1"/>
          <p:nvPr/>
        </p:nvSpPr>
        <p:spPr>
          <a:xfrm>
            <a:off x="8696062" y="11902466"/>
            <a:ext cx="111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Sensory Analysis</a:t>
            </a:r>
          </a:p>
          <a:p>
            <a:pPr algn="ctr"/>
            <a:r>
              <a:rPr lang="en-US" sz="800" dirty="0"/>
              <a:t>Using senses to describe food</a:t>
            </a: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EC177B9B-90F1-8345-A493-38C0F910F596}"/>
              </a:ext>
            </a:extLst>
          </p:cNvPr>
          <p:cNvCxnSpPr>
            <a:cxnSpLocks/>
          </p:cNvCxnSpPr>
          <p:nvPr/>
        </p:nvCxnSpPr>
        <p:spPr>
          <a:xfrm flipV="1">
            <a:off x="8560541" y="12253006"/>
            <a:ext cx="320119" cy="16928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TextBox 399">
            <a:extLst>
              <a:ext uri="{FF2B5EF4-FFF2-40B4-BE49-F238E27FC236}">
                <a16:creationId xmlns:a16="http://schemas.microsoft.com/office/drawing/2014/main" id="{D5A8A315-156E-CC45-9E9B-1E8F28766C9D}"/>
              </a:ext>
            </a:extLst>
          </p:cNvPr>
          <p:cNvSpPr txBox="1"/>
          <p:nvPr/>
        </p:nvSpPr>
        <p:spPr>
          <a:xfrm>
            <a:off x="5199264" y="10401038"/>
            <a:ext cx="1056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and Apply Knowledge:</a:t>
            </a:r>
          </a:p>
          <a:p>
            <a:pPr algn="ctr"/>
            <a:r>
              <a:rPr lang="en-US" sz="800" dirty="0"/>
              <a:t>Identify hazards and risks in the kitchen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DF3FCEAB-36B2-FB4B-BA69-4CE2FEB3714A}"/>
              </a:ext>
            </a:extLst>
          </p:cNvPr>
          <p:cNvSpPr txBox="1"/>
          <p:nvPr/>
        </p:nvSpPr>
        <p:spPr>
          <a:xfrm>
            <a:off x="2236065" y="10085987"/>
            <a:ext cx="1056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techniques.</a:t>
            </a:r>
          </a:p>
          <a:p>
            <a:pPr algn="ctr"/>
            <a:r>
              <a:rPr lang="en-US" sz="800" b="1" dirty="0"/>
              <a:t>and Apply Knowledge:</a:t>
            </a:r>
          </a:p>
          <a:p>
            <a:pPr algn="ctr"/>
            <a:r>
              <a:rPr lang="en-US" sz="800" dirty="0"/>
              <a:t>Chicken curry.</a:t>
            </a:r>
          </a:p>
          <a:p>
            <a:pPr algn="ctr"/>
            <a:r>
              <a:rPr lang="en-US" sz="800" dirty="0"/>
              <a:t>.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D462366C-3971-1244-9167-AEAA85CC18CE}"/>
              </a:ext>
            </a:extLst>
          </p:cNvPr>
          <p:cNvSpPr txBox="1"/>
          <p:nvPr/>
        </p:nvSpPr>
        <p:spPr>
          <a:xfrm>
            <a:off x="2466149" y="11909019"/>
            <a:ext cx="1347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techniques.</a:t>
            </a:r>
          </a:p>
          <a:p>
            <a:pPr algn="ctr"/>
            <a:r>
              <a:rPr lang="en-US" sz="800" b="1" dirty="0"/>
              <a:t>and Apply Knowledge:</a:t>
            </a:r>
          </a:p>
          <a:p>
            <a:pPr algn="ctr"/>
            <a:r>
              <a:rPr lang="en-US" sz="800" dirty="0"/>
              <a:t>Cookies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endParaRPr lang="en-US" sz="800" dirty="0"/>
          </a:p>
        </p:txBody>
      </p: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946A1009-FCF3-8444-8B48-1109E7F539F4}"/>
              </a:ext>
            </a:extLst>
          </p:cNvPr>
          <p:cNvCxnSpPr>
            <a:cxnSpLocks/>
          </p:cNvCxnSpPr>
          <p:nvPr/>
        </p:nvCxnSpPr>
        <p:spPr>
          <a:xfrm flipH="1" flipV="1">
            <a:off x="3004429" y="11567447"/>
            <a:ext cx="105373" cy="35394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TextBox 404">
            <a:extLst>
              <a:ext uri="{FF2B5EF4-FFF2-40B4-BE49-F238E27FC236}">
                <a16:creationId xmlns:a16="http://schemas.microsoft.com/office/drawing/2014/main" id="{EB354111-D98A-FC43-8CDA-F0679C7EA366}"/>
              </a:ext>
            </a:extLst>
          </p:cNvPr>
          <p:cNvSpPr txBox="1"/>
          <p:nvPr/>
        </p:nvSpPr>
        <p:spPr>
          <a:xfrm>
            <a:off x="-37525" y="11494884"/>
            <a:ext cx="2283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and apply knowledge.</a:t>
            </a:r>
          </a:p>
          <a:p>
            <a:pPr algn="ctr"/>
            <a:r>
              <a:rPr lang="en-GB" sz="800" dirty="0"/>
              <a:t>Determine the relative differences between flours and identify their uses in recipes.</a:t>
            </a:r>
          </a:p>
          <a:p>
            <a:pPr algn="ctr"/>
            <a:r>
              <a:rPr lang="en-GB" sz="800" dirty="0"/>
              <a:t>Define ‘added sugars’ and evaluate the negative health implications of eating too much sugar.</a:t>
            </a:r>
            <a:endParaRPr lang="en-US" sz="800" dirty="0"/>
          </a:p>
          <a:p>
            <a:pPr algn="ctr"/>
            <a:r>
              <a:rPr lang="en-GB" sz="800" dirty="0"/>
              <a:t>Determine the relative differences in gluten content between different types of flour. </a:t>
            </a:r>
          </a:p>
          <a:p>
            <a:pPr algn="ctr"/>
            <a:r>
              <a:rPr lang="en-GB" sz="800" dirty="0"/>
              <a:t>Explain the nutritive value of eating poultry. </a:t>
            </a:r>
          </a:p>
          <a:p>
            <a:pPr algn="ctr"/>
            <a:r>
              <a:rPr lang="en-GB" sz="800" dirty="0"/>
              <a:t>Understand the scientific process of pastry making</a:t>
            </a:r>
            <a:endParaRPr lang="en-US" sz="800" dirty="0"/>
          </a:p>
          <a:p>
            <a:pPr algn="ctr"/>
            <a:endParaRPr lang="en-US" sz="800" dirty="0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76FE9973-F084-214D-8B07-121D8EEEA02E}"/>
              </a:ext>
            </a:extLst>
          </p:cNvPr>
          <p:cNvCxnSpPr>
            <a:cxnSpLocks/>
          </p:cNvCxnSpPr>
          <p:nvPr/>
        </p:nvCxnSpPr>
        <p:spPr>
          <a:xfrm flipV="1">
            <a:off x="1961765" y="11744418"/>
            <a:ext cx="487241" cy="31115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TextBox 405">
            <a:extLst>
              <a:ext uri="{FF2B5EF4-FFF2-40B4-BE49-F238E27FC236}">
                <a16:creationId xmlns:a16="http://schemas.microsoft.com/office/drawing/2014/main" id="{D54FF8DF-25C5-164D-8A05-ED085C138D34}"/>
              </a:ext>
            </a:extLst>
          </p:cNvPr>
          <p:cNvSpPr txBox="1"/>
          <p:nvPr/>
        </p:nvSpPr>
        <p:spPr>
          <a:xfrm>
            <a:off x="1481172" y="9968369"/>
            <a:ext cx="1056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Demonstrate skills and techniques.</a:t>
            </a:r>
          </a:p>
          <a:p>
            <a:pPr algn="ctr"/>
            <a:r>
              <a:rPr lang="en-GB" sz="800" b="1" dirty="0"/>
              <a:t>and Apply Knowledge:</a:t>
            </a:r>
          </a:p>
          <a:p>
            <a:pPr algn="ctr"/>
            <a:r>
              <a:rPr lang="en-GB" sz="800" b="1" dirty="0"/>
              <a:t>Tomato &amp; Basil tart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11789AE-D816-614D-9C0A-3079AF62490A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674005" y="9044389"/>
            <a:ext cx="611524" cy="358983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76792970-2772-8F40-A0A5-CB178BDE4FC6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2698209" y="9026161"/>
            <a:ext cx="429704" cy="420239"/>
          </a:xfrm>
          <a:prstGeom prst="rect">
            <a:avLst/>
          </a:prstGeom>
        </p:spPr>
      </p:pic>
      <p:pic>
        <p:nvPicPr>
          <p:cNvPr id="407" name="Picture 44" descr="Image result for food science png">
            <a:extLst>
              <a:ext uri="{FF2B5EF4-FFF2-40B4-BE49-F238E27FC236}">
                <a16:creationId xmlns:a16="http://schemas.microsoft.com/office/drawing/2014/main" id="{3F804AED-E3AB-8B43-BE12-B6960DF77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15" y="8856417"/>
            <a:ext cx="457780" cy="4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" name="Oval 409">
            <a:extLst>
              <a:ext uri="{FF2B5EF4-FFF2-40B4-BE49-F238E27FC236}">
                <a16:creationId xmlns:a16="http://schemas.microsoft.com/office/drawing/2014/main" id="{B92D3A65-3548-CB49-BD2E-86DA3FDFCA0F}"/>
              </a:ext>
            </a:extLst>
          </p:cNvPr>
          <p:cNvSpPr/>
          <p:nvPr/>
        </p:nvSpPr>
        <p:spPr>
          <a:xfrm>
            <a:off x="4308024" y="8905035"/>
            <a:ext cx="907082" cy="9262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AAE4D0AC-FA0F-6946-99FC-F3EFB40D73CA}"/>
              </a:ext>
            </a:extLst>
          </p:cNvPr>
          <p:cNvSpPr/>
          <p:nvPr/>
        </p:nvSpPr>
        <p:spPr>
          <a:xfrm>
            <a:off x="4384408" y="8955647"/>
            <a:ext cx="783913" cy="821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FCD08D38-0C4A-7846-B6A9-9D2F8A44B208}"/>
              </a:ext>
            </a:extLst>
          </p:cNvPr>
          <p:cNvSpPr txBox="1"/>
          <p:nvPr/>
        </p:nvSpPr>
        <p:spPr>
          <a:xfrm>
            <a:off x="4183074" y="9123918"/>
            <a:ext cx="12117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Commodities</a:t>
            </a:r>
          </a:p>
          <a:p>
            <a:pPr algn="ctr"/>
            <a:r>
              <a:rPr lang="en-US" sz="900" b="1" dirty="0"/>
              <a:t>Food Provenance</a:t>
            </a:r>
          </a:p>
          <a:p>
            <a:pPr algn="ctr"/>
            <a:endParaRPr lang="en-US" sz="900" b="1" dirty="0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A0502934-5FEB-7A4E-8615-9D1194A529D6}"/>
              </a:ext>
            </a:extLst>
          </p:cNvPr>
          <p:cNvSpPr/>
          <p:nvPr/>
        </p:nvSpPr>
        <p:spPr>
          <a:xfrm>
            <a:off x="5189786" y="8841097"/>
            <a:ext cx="907082" cy="9262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>
            <a:extLst>
              <a:ext uri="{FF2B5EF4-FFF2-40B4-BE49-F238E27FC236}">
                <a16:creationId xmlns:a16="http://schemas.microsoft.com/office/drawing/2014/main" id="{AC19659A-AC2A-224B-95C8-B63A17DE1CCE}"/>
              </a:ext>
            </a:extLst>
          </p:cNvPr>
          <p:cNvSpPr/>
          <p:nvPr/>
        </p:nvSpPr>
        <p:spPr>
          <a:xfrm>
            <a:off x="5262131" y="8896681"/>
            <a:ext cx="783913" cy="821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C322E7AF-836E-764F-84C6-CDE7B26A0924}"/>
              </a:ext>
            </a:extLst>
          </p:cNvPr>
          <p:cNvSpPr txBox="1"/>
          <p:nvPr/>
        </p:nvSpPr>
        <p:spPr>
          <a:xfrm>
            <a:off x="5034664" y="9037255"/>
            <a:ext cx="12117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Nutrition</a:t>
            </a:r>
          </a:p>
          <a:p>
            <a:pPr algn="ctr"/>
            <a:r>
              <a:rPr lang="en-US" sz="900" b="1" dirty="0"/>
              <a:t>Diet &amp; Health</a:t>
            </a:r>
          </a:p>
          <a:p>
            <a:pPr algn="ctr"/>
            <a:r>
              <a:rPr lang="en-US" sz="900" b="1" dirty="0"/>
              <a:t>Food Choices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516A14EA-172F-574A-B9CD-0293EE8A0127}"/>
              </a:ext>
            </a:extLst>
          </p:cNvPr>
          <p:cNvSpPr txBox="1"/>
          <p:nvPr/>
        </p:nvSpPr>
        <p:spPr>
          <a:xfrm>
            <a:off x="7087119" y="8931242"/>
            <a:ext cx="1211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3.2 </a:t>
            </a:r>
          </a:p>
          <a:p>
            <a:pPr algn="ctr"/>
            <a:r>
              <a:rPr lang="en-US" sz="900" b="1" dirty="0"/>
              <a:t>Food, nutrition</a:t>
            </a:r>
          </a:p>
          <a:p>
            <a:pPr algn="ctr"/>
            <a:r>
              <a:rPr lang="en-US" sz="900" b="1" dirty="0"/>
              <a:t> &amp; health</a:t>
            </a:r>
          </a:p>
          <a:p>
            <a:pPr algn="ctr"/>
            <a:r>
              <a:rPr lang="en-US" sz="900" b="1" dirty="0"/>
              <a:t>3.3 </a:t>
            </a:r>
          </a:p>
          <a:p>
            <a:pPr algn="ctr"/>
            <a:r>
              <a:rPr lang="en-US" sz="900" b="1" dirty="0"/>
              <a:t>Food Science</a:t>
            </a:r>
          </a:p>
          <a:p>
            <a:pPr algn="ctr"/>
            <a:endParaRPr lang="en-US" sz="900" b="1" dirty="0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115707F3-154C-D64D-873E-551BC5C838E9}"/>
              </a:ext>
            </a:extLst>
          </p:cNvPr>
          <p:cNvSpPr/>
          <p:nvPr/>
        </p:nvSpPr>
        <p:spPr>
          <a:xfrm>
            <a:off x="8024358" y="8348419"/>
            <a:ext cx="907082" cy="9262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4420E200-7F62-6D45-ACBC-E1CBFF32F1EF}"/>
              </a:ext>
            </a:extLst>
          </p:cNvPr>
          <p:cNvSpPr/>
          <p:nvPr/>
        </p:nvSpPr>
        <p:spPr>
          <a:xfrm>
            <a:off x="8176335" y="7400756"/>
            <a:ext cx="907082" cy="9262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3F80BCF9-92F7-874A-B84E-966ACCD443B8}"/>
              </a:ext>
            </a:extLst>
          </p:cNvPr>
          <p:cNvSpPr/>
          <p:nvPr/>
        </p:nvSpPr>
        <p:spPr>
          <a:xfrm>
            <a:off x="8222609" y="7462711"/>
            <a:ext cx="819278" cy="806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55AB8C19-5C38-4F4D-960C-717FE9DCC06B}"/>
              </a:ext>
            </a:extLst>
          </p:cNvPr>
          <p:cNvSpPr/>
          <p:nvPr/>
        </p:nvSpPr>
        <p:spPr>
          <a:xfrm>
            <a:off x="8070521" y="8410334"/>
            <a:ext cx="819278" cy="806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774F69F8-71E6-C342-844B-3C9B8C05CCC9}"/>
              </a:ext>
            </a:extLst>
          </p:cNvPr>
          <p:cNvSpPr/>
          <p:nvPr/>
        </p:nvSpPr>
        <p:spPr>
          <a:xfrm>
            <a:off x="7547737" y="6695550"/>
            <a:ext cx="907082" cy="9262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2C7B36DB-24D4-D447-9531-F29ECB89B0D0}"/>
              </a:ext>
            </a:extLst>
          </p:cNvPr>
          <p:cNvSpPr txBox="1"/>
          <p:nvPr/>
        </p:nvSpPr>
        <p:spPr>
          <a:xfrm>
            <a:off x="8064002" y="7479675"/>
            <a:ext cx="12117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3.5</a:t>
            </a:r>
          </a:p>
          <a:p>
            <a:pPr algn="ctr"/>
            <a:r>
              <a:rPr lang="en-US" sz="900" b="1" dirty="0"/>
              <a:t>Food choice</a:t>
            </a:r>
          </a:p>
          <a:p>
            <a:pPr algn="ctr"/>
            <a:r>
              <a:rPr lang="en-US" sz="900" b="1" dirty="0"/>
              <a:t>3.6 </a:t>
            </a:r>
          </a:p>
          <a:p>
            <a:pPr algn="ctr"/>
            <a:r>
              <a:rPr lang="en-US" sz="900" b="1" dirty="0"/>
              <a:t>Food Provenance</a:t>
            </a:r>
          </a:p>
          <a:p>
            <a:pPr algn="ctr"/>
            <a:endParaRPr lang="en-US" sz="900" b="1" dirty="0"/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54A99366-8CDB-C349-98E7-99E7F3D60A1D}"/>
              </a:ext>
            </a:extLst>
          </p:cNvPr>
          <p:cNvSpPr txBox="1"/>
          <p:nvPr/>
        </p:nvSpPr>
        <p:spPr>
          <a:xfrm>
            <a:off x="7877036" y="8574615"/>
            <a:ext cx="12117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3.4</a:t>
            </a:r>
          </a:p>
          <a:p>
            <a:pPr algn="ctr"/>
            <a:r>
              <a:rPr lang="en-US" sz="900" b="1" dirty="0"/>
              <a:t>Food safety</a:t>
            </a:r>
          </a:p>
          <a:p>
            <a:pPr algn="ctr"/>
            <a:endParaRPr lang="en-US" sz="900" b="1" dirty="0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D728EC5A-44D1-8848-8381-17D1A298B156}"/>
              </a:ext>
            </a:extLst>
          </p:cNvPr>
          <p:cNvSpPr/>
          <p:nvPr/>
        </p:nvSpPr>
        <p:spPr>
          <a:xfrm>
            <a:off x="7601120" y="6753609"/>
            <a:ext cx="819278" cy="806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D82BE213-6309-9247-BB2E-8389CD80B5D2}"/>
              </a:ext>
            </a:extLst>
          </p:cNvPr>
          <p:cNvSpPr txBox="1"/>
          <p:nvPr/>
        </p:nvSpPr>
        <p:spPr>
          <a:xfrm>
            <a:off x="7583935" y="6947416"/>
            <a:ext cx="79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NEA 1 - Mock Trial 1 </a:t>
            </a:r>
          </a:p>
        </p:txBody>
      </p: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  <a:stCxn id="386" idx="2"/>
          </p:cNvCxnSpPr>
          <p:nvPr/>
        </p:nvCxnSpPr>
        <p:spPr>
          <a:xfrm>
            <a:off x="7608324" y="6596797"/>
            <a:ext cx="373455" cy="30794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4226F799-69F5-684E-962E-83B20F19CC0C}"/>
              </a:ext>
            </a:extLst>
          </p:cNvPr>
          <p:cNvCxnSpPr>
            <a:cxnSpLocks/>
          </p:cNvCxnSpPr>
          <p:nvPr/>
        </p:nvCxnSpPr>
        <p:spPr>
          <a:xfrm>
            <a:off x="8149140" y="5658233"/>
            <a:ext cx="125735" cy="1329973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Box 425">
            <a:extLst>
              <a:ext uri="{FF2B5EF4-FFF2-40B4-BE49-F238E27FC236}">
                <a16:creationId xmlns:a16="http://schemas.microsoft.com/office/drawing/2014/main" id="{F4F0DADC-D4B9-E147-A236-F704A670B49B}"/>
              </a:ext>
            </a:extLst>
          </p:cNvPr>
          <p:cNvSpPr txBox="1"/>
          <p:nvPr/>
        </p:nvSpPr>
        <p:spPr>
          <a:xfrm>
            <a:off x="8452217" y="4420885"/>
            <a:ext cx="149296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err="1"/>
              <a:t>Yr</a:t>
            </a:r>
            <a:r>
              <a:rPr lang="en-GB" sz="800" b="1" dirty="0"/>
              <a:t> 10 Example of Practical dishes</a:t>
            </a:r>
          </a:p>
          <a:p>
            <a:r>
              <a:rPr lang="en-GB" sz="800" dirty="0"/>
              <a:t>Lemon Meringue Pie</a:t>
            </a:r>
          </a:p>
          <a:p>
            <a:r>
              <a:rPr lang="en-GB" sz="800" dirty="0"/>
              <a:t>Portion chicken, chicken fricassee</a:t>
            </a:r>
          </a:p>
          <a:p>
            <a:r>
              <a:rPr lang="en-GB" sz="800" dirty="0"/>
              <a:t>Pastry making</a:t>
            </a:r>
          </a:p>
          <a:p>
            <a:r>
              <a:rPr lang="en-GB" sz="800" dirty="0"/>
              <a:t>Jambalaya</a:t>
            </a:r>
          </a:p>
          <a:p>
            <a:r>
              <a:rPr lang="en-GB" sz="800" dirty="0"/>
              <a:t>Pork Pie</a:t>
            </a:r>
          </a:p>
          <a:p>
            <a:r>
              <a:rPr lang="en-GB" sz="800" dirty="0"/>
              <a:t>Technical challenge – star bread</a:t>
            </a:r>
          </a:p>
          <a:p>
            <a:r>
              <a:rPr lang="en-GB" sz="800" dirty="0"/>
              <a:t>Christmas cake</a:t>
            </a:r>
          </a:p>
          <a:p>
            <a:r>
              <a:rPr lang="en-GB" sz="800" dirty="0"/>
              <a:t>Moussaka</a:t>
            </a:r>
          </a:p>
          <a:p>
            <a:r>
              <a:rPr lang="en-GB" sz="800" dirty="0"/>
              <a:t>Chelsea buns</a:t>
            </a:r>
          </a:p>
          <a:p>
            <a:r>
              <a:rPr lang="en-GB" sz="800" dirty="0"/>
              <a:t>Profiteroles</a:t>
            </a:r>
          </a:p>
          <a:p>
            <a:r>
              <a:rPr lang="en-GB" sz="800" dirty="0"/>
              <a:t>Bakewell Tart</a:t>
            </a:r>
          </a:p>
          <a:p>
            <a:endParaRPr lang="en-GB" sz="800" dirty="0"/>
          </a:p>
          <a:p>
            <a:endParaRPr lang="en-GB" sz="800" dirty="0"/>
          </a:p>
          <a:p>
            <a:r>
              <a:rPr lang="en-GB" sz="800" dirty="0"/>
              <a:t> </a:t>
            </a:r>
          </a:p>
          <a:p>
            <a:endParaRPr lang="en-GB" sz="800" dirty="0"/>
          </a:p>
          <a:p>
            <a:endParaRPr lang="en-GB" sz="800" dirty="0"/>
          </a:p>
          <a:p>
            <a:r>
              <a:rPr lang="en-GB" sz="800" dirty="0"/>
              <a:t> </a:t>
            </a:r>
          </a:p>
          <a:p>
            <a:endParaRPr lang="en-GB" sz="800" dirty="0"/>
          </a:p>
          <a:p>
            <a:endParaRPr lang="en-GB" sz="800" dirty="0"/>
          </a:p>
          <a:p>
            <a:endParaRPr lang="en-GB" sz="900" b="1" dirty="0"/>
          </a:p>
          <a:p>
            <a:endParaRPr lang="en-GB" sz="900" dirty="0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7EE78DBE-5D02-452D-BC48-A59446B71D5E}"/>
              </a:ext>
            </a:extLst>
          </p:cNvPr>
          <p:cNvSpPr/>
          <p:nvPr/>
        </p:nvSpPr>
        <p:spPr>
          <a:xfrm>
            <a:off x="1087638" y="10618738"/>
            <a:ext cx="864478" cy="9753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F8C59B89-21CF-4572-98E0-BCEE49BCFCCB}"/>
              </a:ext>
            </a:extLst>
          </p:cNvPr>
          <p:cNvSpPr/>
          <p:nvPr/>
        </p:nvSpPr>
        <p:spPr>
          <a:xfrm>
            <a:off x="1125108" y="10683225"/>
            <a:ext cx="766509" cy="8430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F621B06C-7189-4555-B000-9020CA297650}"/>
              </a:ext>
            </a:extLst>
          </p:cNvPr>
          <p:cNvSpPr txBox="1"/>
          <p:nvPr/>
        </p:nvSpPr>
        <p:spPr>
          <a:xfrm>
            <a:off x="1108865" y="10731190"/>
            <a:ext cx="7916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       Assessment. Nutrition and cooking methods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E09B85-B3F9-4AB2-A08E-1997C9204EC1}"/>
              </a:ext>
            </a:extLst>
          </p:cNvPr>
          <p:cNvSpPr/>
          <p:nvPr/>
        </p:nvSpPr>
        <p:spPr>
          <a:xfrm>
            <a:off x="8238837" y="16288947"/>
            <a:ext cx="1301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Links to Scheme of work.</a:t>
            </a:r>
          </a:p>
          <a:p>
            <a:r>
              <a:rPr lang="en-GB" sz="800" dirty="0">
                <a:hlinkClick r:id="rId59"/>
              </a:rPr>
              <a:t>https://stpaulsleicester-my.sharepoint.com/:f:/g/personal/norton_st-pauls_leicester_sch_uk/Enq2hVGk7ZFAme784nL9ExcBU9mb174kqjsLjylBa4xTXg?e</a:t>
            </a:r>
            <a:r>
              <a:rPr lang="en-GB" sz="800">
                <a:hlinkClick r:id="rId59"/>
              </a:rPr>
              <a:t>=GWXeBK</a:t>
            </a:r>
            <a:endParaRPr lang="en-GB" sz="800"/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6250</TotalTime>
  <Words>942</Words>
  <Application>Microsoft Office PowerPoint</Application>
  <PresentationFormat>Custom</PresentationFormat>
  <Paragraphs>245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N Orton</cp:lastModifiedBy>
  <cp:revision>841</cp:revision>
  <cp:lastPrinted>2019-11-15T14:46:57Z</cp:lastPrinted>
  <dcterms:created xsi:type="dcterms:W3CDTF">2018-02-08T08:28:53Z</dcterms:created>
  <dcterms:modified xsi:type="dcterms:W3CDTF">2021-11-02T16:57:25Z</dcterms:modified>
</cp:coreProperties>
</file>